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</p:sldIdLst>
  <p:sldSz cy="5143500" cx="9144000"/>
  <p:notesSz cx="6858000" cy="9144000"/>
  <p:embeddedFontLst>
    <p:embeddedFont>
      <p:font typeface="DM Sans Medium"/>
      <p:regular r:id="rId63"/>
      <p:bold r:id="rId64"/>
      <p:italic r:id="rId65"/>
      <p:boldItalic r:id="rId66"/>
    </p:embeddedFont>
    <p:embeddedFont>
      <p:font typeface="Helvetica Neue"/>
      <p:regular r:id="rId67"/>
      <p:bold r:id="rId68"/>
      <p:italic r:id="rId69"/>
      <p:boldItalic r:id="rId70"/>
    </p:embeddedFont>
    <p:embeddedFont>
      <p:font typeface="Helvetica Neue Light"/>
      <p:regular r:id="rId71"/>
      <p:bold r:id="rId72"/>
      <p:italic r:id="rId73"/>
      <p:boldItalic r:id="rId74"/>
    </p:embeddedFont>
    <p:embeddedFont>
      <p:font typeface="DM Sans"/>
      <p:regular r:id="rId75"/>
      <p:bold r:id="rId76"/>
      <p:italic r:id="rId77"/>
      <p:boldItalic r:id="rId7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95">
          <p15:clr>
            <a:srgbClr val="A4A3A4"/>
          </p15:clr>
        </p15:guide>
        <p15:guide id="2" pos="5460">
          <p15:clr>
            <a:srgbClr val="A4A3A4"/>
          </p15:clr>
        </p15:guide>
        <p15:guide id="3" pos="300">
          <p15:clr>
            <a:srgbClr val="9AA0A6"/>
          </p15:clr>
        </p15:guide>
        <p15:guide id="4" orient="horz" pos="2892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95" orient="horz"/>
        <p:guide pos="5460"/>
        <p:guide pos="300"/>
        <p:guide pos="2892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font" Target="fonts/HelveticaNeueLight-italic.fntdata"/><Relationship Id="rId72" Type="http://schemas.openxmlformats.org/officeDocument/2006/relationships/font" Target="fonts/HelveticaNeueLight-bold.fntdata"/><Relationship Id="rId31" Type="http://schemas.openxmlformats.org/officeDocument/2006/relationships/slide" Target="slides/slide26.xml"/><Relationship Id="rId75" Type="http://schemas.openxmlformats.org/officeDocument/2006/relationships/font" Target="fonts/DMSans-regular.fntdata"/><Relationship Id="rId30" Type="http://schemas.openxmlformats.org/officeDocument/2006/relationships/slide" Target="slides/slide25.xml"/><Relationship Id="rId74" Type="http://schemas.openxmlformats.org/officeDocument/2006/relationships/font" Target="fonts/HelveticaNeueLight-boldItalic.fntdata"/><Relationship Id="rId33" Type="http://schemas.openxmlformats.org/officeDocument/2006/relationships/slide" Target="slides/slide28.xml"/><Relationship Id="rId77" Type="http://schemas.openxmlformats.org/officeDocument/2006/relationships/font" Target="fonts/DMSans-italic.fntdata"/><Relationship Id="rId32" Type="http://schemas.openxmlformats.org/officeDocument/2006/relationships/slide" Target="slides/slide27.xml"/><Relationship Id="rId76" Type="http://schemas.openxmlformats.org/officeDocument/2006/relationships/font" Target="fonts/DMSans-bold.fntdata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78" Type="http://schemas.openxmlformats.org/officeDocument/2006/relationships/font" Target="fonts/DMSans-boldItalic.fntdata"/><Relationship Id="rId71" Type="http://schemas.openxmlformats.org/officeDocument/2006/relationships/font" Target="fonts/HelveticaNeueLight-regular.fntdata"/><Relationship Id="rId70" Type="http://schemas.openxmlformats.org/officeDocument/2006/relationships/font" Target="fonts/HelveticaNeue-boldItalic.fntdata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font" Target="fonts/DMSansMedium-bold.fntdata"/><Relationship Id="rId63" Type="http://schemas.openxmlformats.org/officeDocument/2006/relationships/font" Target="fonts/DMSansMedium-regular.fntdata"/><Relationship Id="rId22" Type="http://schemas.openxmlformats.org/officeDocument/2006/relationships/slide" Target="slides/slide17.xml"/><Relationship Id="rId66" Type="http://schemas.openxmlformats.org/officeDocument/2006/relationships/font" Target="fonts/DMSansMedium-boldItalic.fntdata"/><Relationship Id="rId21" Type="http://schemas.openxmlformats.org/officeDocument/2006/relationships/slide" Target="slides/slide16.xml"/><Relationship Id="rId65" Type="http://schemas.openxmlformats.org/officeDocument/2006/relationships/font" Target="fonts/DMSansMedium-italic.fntdata"/><Relationship Id="rId24" Type="http://schemas.openxmlformats.org/officeDocument/2006/relationships/slide" Target="slides/slide19.xml"/><Relationship Id="rId68" Type="http://schemas.openxmlformats.org/officeDocument/2006/relationships/font" Target="fonts/HelveticaNeue-bold.fntdata"/><Relationship Id="rId23" Type="http://schemas.openxmlformats.org/officeDocument/2006/relationships/slide" Target="slides/slide18.xml"/><Relationship Id="rId67" Type="http://schemas.openxmlformats.org/officeDocument/2006/relationships/font" Target="fonts/HelveticaNeue-regular.fntdata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font" Target="fonts/HelveticaNeue-italic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" name="Google Shape;38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402d8907a0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0" name="Google Shape;130;g1402d8907a0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Profesor/a:</a:t>
            </a: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mostrar codeando en vivo el ejemplo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402d8907a0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1" name="Google Shape;141;g1402d8907a0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Profesor/a:</a:t>
            </a: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mostrar codeando en vivo el ejemplo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1402d8907a0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2" name="Google Shape;152;g1402d8907a0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Profesor/a:</a:t>
            </a: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mostrar codeando en vivo el ejemplo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1402d8907a0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3" name="Google Shape;163;g1402d8907a0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Profesor/a:</a:t>
            </a: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mostrar codeando en vivo el ejemplo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402d8907a0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4" name="Google Shape;174;g1402d8907a0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Profesor/a:</a:t>
            </a: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mostrar codeando en vivo el ejemplo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402d8907a0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5" name="Google Shape;185;g1402d8907a0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Profesor/a:</a:t>
            </a: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mostrar codeando en vivo el ejemplo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402d8907a0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6" name="Google Shape;196;g1402d8907a0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Profesor/a:</a:t>
            </a: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mostrar codeando en vivo el ejemplo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1402d8907a0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7" name="Google Shape;207;g1402d8907a0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402d8907a0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3" name="Google Shape;213;g1402d8907a0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Profesor/a:</a:t>
            </a: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mostrar codeando en vivo el ejemplo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4" name="Google Shape;224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los módulos más importantes de la clase, donde se introducen conceptos que se ven en varios slides. No hay que usarla para todos los módulos.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" name="Google Shape;46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402d8907a0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9" name="Google Shape;229;g1402d8907a0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Profesor/a:</a:t>
            </a: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mostrar codeando en vivo el ejemplo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402d8907a0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0" name="Google Shape;240;g1402d8907a0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Profesor/a:</a:t>
            </a: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mostrar codeando en vivo el ejemplo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1402d8907a0_0_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3" name="Google Shape;253;g1402d8907a0_0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1402d8907a0_0_2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4" name="Google Shape;264;g1402d8907a0_0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Profesor/a:</a:t>
            </a: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mostrar codeando en vivo el ejemplo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Dar vuelta cadena:</a:t>
            </a:r>
            <a:br>
              <a:rPr lang="es">
                <a:solidFill>
                  <a:schemeClr val="dk1"/>
                </a:solidFill>
              </a:rPr>
            </a:br>
            <a:br>
              <a:rPr lang="es">
                <a:solidFill>
                  <a:schemeClr val="dk1"/>
                </a:solidFill>
              </a:rPr>
            </a:br>
            <a:r>
              <a:rPr lang="es">
                <a:solidFill>
                  <a:schemeClr val="dk1"/>
                </a:solidFill>
              </a:rPr>
              <a:t>lista = list("Hola mundo")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lista.reverse()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cadena = "".join(lista)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cadena  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402d8907a0_0_2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5" name="Google Shape;275;g1402d8907a0_0_2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Profesor/a:</a:t>
            </a: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mostrar codeando en vivo el ejemplo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1402d8907a0_0_2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6" name="Google Shape;286;g1402d8907a0_0_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1402d8907a0_0_2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6" name="Google Shape;296;g1402d8907a0_0_2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#Posible resolución</a:t>
            </a:r>
            <a:endParaRPr sz="105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texto = "gordon lanzó su curva&amp;strawberry ha fallado por un pie! -gritó Joe Castiglione&amp;dos pies le corrigió Troop&amp;strawberry menea la cabeza como disgustado… -agrega el comentarista"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print(texto)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# Transformar a: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# Gordon lanzó su curva...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# - Strawberry ha fallado por un pie! -gritó Joe Castiglione.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# - Dos pies le corrigió Troop.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# - Strawberry menea la cabeza como disgustado… -agrega el comentarista.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lineas = texto.split("&amp;")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print(lineas) # Para probra como quedo la lista cuando hicimos el split("&amp;") --&gt; Recordar que split devuelve una lista desde una cadena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for i, linea in enumerate(lineas):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   lineas[i] = linea.capitalize() # i 3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   if i == 0: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       lineas[i] = lineas[i] + "..."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   else: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       lineas[i] = "- " + lineas[i] + "."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# Si imprimo linea solamente me devuelve el ultimo item de la lista, entonces tengo que hacer un FOR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print(linea)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# Mostramos el texto final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for linea in lineas: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   print(linea)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1402d8907a0_0_2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7" name="Google Shape;307;g1402d8907a0_0_2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#Posible resolución</a:t>
            </a:r>
            <a:endParaRPr sz="105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texto = </a:t>
            </a:r>
            <a:r>
              <a:rPr lang="es" sz="105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"gordon lanzó su curva&amp;strawberry ha fallado por un pie! -gritó Joe Castiglione&amp;dos pies le corrigió Troop&amp;strawberry menea la cabeza como disgustado… -agrega el comentarista"</a:t>
            </a:r>
            <a:endParaRPr sz="1050">
              <a:solidFill>
                <a:srgbClr val="A31515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50">
                <a:solidFill>
                  <a:srgbClr val="795E26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s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(texto)</a:t>
            </a:r>
            <a:endParaRPr sz="105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50">
                <a:solidFill>
                  <a:srgbClr val="008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# Transformar a:</a:t>
            </a:r>
            <a:endParaRPr sz="1050">
              <a:solidFill>
                <a:srgbClr val="008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50">
                <a:solidFill>
                  <a:srgbClr val="008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# Gordon lanzó su curva...</a:t>
            </a:r>
            <a:endParaRPr sz="1050">
              <a:solidFill>
                <a:srgbClr val="008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50">
                <a:solidFill>
                  <a:srgbClr val="008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# - Strawberry ha fallado por un pie! -gritó Joe Castiglione.</a:t>
            </a:r>
            <a:endParaRPr sz="1050">
              <a:solidFill>
                <a:srgbClr val="008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50">
                <a:solidFill>
                  <a:srgbClr val="008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# - Dos pies le corrigió Troop.</a:t>
            </a:r>
            <a:endParaRPr sz="1050">
              <a:solidFill>
                <a:srgbClr val="008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50">
                <a:solidFill>
                  <a:srgbClr val="008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# - Strawberry menea la cabeza como disgustado… -agrega el comentarista.</a:t>
            </a:r>
            <a:endParaRPr sz="1050">
              <a:solidFill>
                <a:srgbClr val="008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lineas = texto.split(</a:t>
            </a:r>
            <a:r>
              <a:rPr lang="es" sz="105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"&amp;"</a:t>
            </a:r>
            <a:r>
              <a:rPr lang="es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50">
                <a:solidFill>
                  <a:srgbClr val="795E26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s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(lineas) </a:t>
            </a:r>
            <a:r>
              <a:rPr lang="es" sz="1050">
                <a:solidFill>
                  <a:srgbClr val="008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# Para probra como quedo la lista cuando hicimos el split("&amp;") --&gt; Recordar que split devuelve una lista desde una cadena</a:t>
            </a:r>
            <a:endParaRPr sz="1050">
              <a:solidFill>
                <a:srgbClr val="008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50">
                <a:solidFill>
                  <a:srgbClr val="AF00DB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es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i, linea </a:t>
            </a:r>
            <a:r>
              <a:rPr lang="es" sz="1050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in</a:t>
            </a:r>
            <a:r>
              <a:rPr lang="es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050">
                <a:solidFill>
                  <a:srgbClr val="795E26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enumerate</a:t>
            </a:r>
            <a:r>
              <a:rPr lang="es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(lineas):</a:t>
            </a:r>
            <a:endParaRPr sz="105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 lineas[i] = linea.capitalize() </a:t>
            </a:r>
            <a:r>
              <a:rPr lang="es" sz="1050">
                <a:solidFill>
                  <a:srgbClr val="008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# i 3</a:t>
            </a:r>
            <a:endParaRPr sz="1050">
              <a:solidFill>
                <a:srgbClr val="008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s" sz="1050">
                <a:solidFill>
                  <a:srgbClr val="AF00DB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es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i == </a:t>
            </a:r>
            <a:r>
              <a:rPr lang="es" sz="105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s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05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     lineas[i] = lineas[i] + </a:t>
            </a:r>
            <a:r>
              <a:rPr lang="es" sz="105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"..."</a:t>
            </a:r>
            <a:endParaRPr sz="1050">
              <a:solidFill>
                <a:srgbClr val="A31515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s" sz="1050">
                <a:solidFill>
                  <a:srgbClr val="AF00DB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else</a:t>
            </a:r>
            <a:r>
              <a:rPr lang="es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05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     lineas[i] = </a:t>
            </a:r>
            <a:r>
              <a:rPr lang="es" sz="105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"- "</a:t>
            </a:r>
            <a:r>
              <a:rPr lang="es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+ lineas[i] + </a:t>
            </a:r>
            <a:r>
              <a:rPr lang="es" sz="105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"."</a:t>
            </a:r>
            <a:endParaRPr sz="1050">
              <a:solidFill>
                <a:srgbClr val="A31515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50">
                <a:solidFill>
                  <a:srgbClr val="008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# Si imprimo linea solamente me devuelve el ultimo item de la lista, entonces tengo que hacer un FOR</a:t>
            </a:r>
            <a:endParaRPr sz="1050">
              <a:solidFill>
                <a:srgbClr val="008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50">
                <a:solidFill>
                  <a:srgbClr val="795E26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s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(linea)</a:t>
            </a:r>
            <a:endParaRPr sz="105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50">
                <a:solidFill>
                  <a:srgbClr val="008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# Mostramos el texto final</a:t>
            </a:r>
            <a:endParaRPr sz="1050">
              <a:solidFill>
                <a:srgbClr val="008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50">
                <a:solidFill>
                  <a:srgbClr val="AF00DB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es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linea </a:t>
            </a:r>
            <a:r>
              <a:rPr lang="es" sz="1050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in</a:t>
            </a:r>
            <a:r>
              <a:rPr lang="es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lineas:</a:t>
            </a:r>
            <a:endParaRPr sz="105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s" sz="1050">
                <a:solidFill>
                  <a:srgbClr val="795E26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s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(linea)</a:t>
            </a:r>
            <a:endParaRPr sz="105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1402d8907a0_0_2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8" name="Google Shape;318;g1402d8907a0_0_2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4" name="Google Shape;324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" name="Google Shape;52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1402d8907a0_0_2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9" name="Google Shape;329;g1402d8907a0_0_2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Profesor/a:</a:t>
            </a: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mostrar codeando en vivo el ejemplo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1402d8907a0_0_2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0" name="Google Shape;340;g1402d8907a0_0_2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Profesor/a:</a:t>
            </a: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mostrar codeando en vivo el ejemplo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1402d8907a0_0_3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1" name="Google Shape;351;g1402d8907a0_0_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Profesor/a:</a:t>
            </a: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mostrar codeando en vivo el ejemplo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400">
                <a:solidFill>
                  <a:srgbClr val="770000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&gt;&gt;&gt;</a:t>
            </a:r>
            <a:r>
              <a:rPr lang="es" sz="14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set5 = {1,2}</a:t>
            </a:r>
            <a:endParaRPr sz="1400">
              <a:solidFill>
                <a:schemeClr val="dk1"/>
              </a:solidFill>
              <a:highlight>
                <a:schemeClr val="lt1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400">
                <a:solidFill>
                  <a:srgbClr val="770000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&gt;&gt;&gt;</a:t>
            </a:r>
            <a:r>
              <a:rPr lang="es" sz="14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set6 = {1,2,3,4,5}</a:t>
            </a:r>
            <a:endParaRPr sz="1400">
              <a:solidFill>
                <a:schemeClr val="dk1"/>
              </a:solidFill>
              <a:highlight>
                <a:schemeClr val="lt1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400">
                <a:solidFill>
                  <a:srgbClr val="770000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&gt;&gt;&gt;</a:t>
            </a:r>
            <a:r>
              <a:rPr lang="es" sz="14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set5.</a:t>
            </a:r>
            <a:r>
              <a:rPr b="1" lang="es" sz="14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issubset</a:t>
            </a:r>
            <a:r>
              <a:rPr lang="es" sz="14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(set6)</a:t>
            </a:r>
            <a:endParaRPr sz="1400">
              <a:solidFill>
                <a:schemeClr val="dk1"/>
              </a:solidFill>
              <a:highlight>
                <a:schemeClr val="lt1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400">
                <a:solidFill>
                  <a:srgbClr val="303F9F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True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1402d8907a0_0_3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2" name="Google Shape;362;g1402d8907a0_0_3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Profesor/a:</a:t>
            </a: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mostrar codeando en vivo el ejemplo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1402d8907a0_0_3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3" name="Google Shape;373;g1402d8907a0_0_3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Profesor/a:</a:t>
            </a: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mostrar codeando en vivo el ejemplo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1402d8907a0_0_3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4" name="Google Shape;384;g1402d8907a0_0_3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Profesor/a:</a:t>
            </a: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mostrar codeando en vivo el ejemplo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1402d8907a0_0_3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5" name="Google Shape;395;g1402d8907a0_0_3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Profesor/a:</a:t>
            </a: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mostrar codeando en vivo el ejemplo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1402d8907a0_0_3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6" name="Google Shape;406;g1402d8907a0_0_3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Profesor/a:</a:t>
            </a: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mostrar codeando en vivo el ejemplo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1402d8907a0_0_3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7" name="Google Shape;417;g1402d8907a0_0_3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Profesor/a:</a:t>
            </a: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mostrar codeando en vivo el ejemplo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1402d8907a0_0_4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8" name="Google Shape;428;g1402d8907a0_0_4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" name="Google Shape;76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1402d8907a0_0_4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8" name="Google Shape;438;g1402d8907a0_0_4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1402d8907a0_0_4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0" name="Google Shape;450;g1402d8907a0_0_4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1402d8907a0_0_4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5" name="Google Shape;455;g1402d8907a0_0_4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Profesor/a:</a:t>
            </a: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mostrar codeando en vivo el ejemplo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1402d8907a0_0_4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6" name="Google Shape;466;g1402d8907a0_0_4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Profesor/a:</a:t>
            </a: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mostrar codeando en vivo el ejemplo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1402d8907a0_0_4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7" name="Google Shape;477;g1402d8907a0_0_4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Profesor/a:</a:t>
            </a: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mostrar codeando en vivo el ejemplo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1402d8907a0_0_4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8" name="Google Shape;488;g1402d8907a0_0_4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Profesor/a:</a:t>
            </a: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mostrar codeando en vivo el ejemplo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24f6055eade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24f6055eade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 con categorías.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1402d8907a0_0_4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8" name="Google Shape;508;g1402d8907a0_0_4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1402d8907a0_0_4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7" name="Google Shape;517;g1402d8907a0_0_4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14abb509842_0_2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14abb509842_0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Antes de empezar, toma en cuenta lo siguiente...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4f6055eade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24f6055eade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 con categorías.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14abb509842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8" name="Google Shape;538;g14abb509842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lt1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0" name="Google Shape;550;p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8" name="Google Shape;558;p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accen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1402d8907a0_0_4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0" name="Google Shape;570;g1402d8907a0_0_4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5" name="Google Shape;575;p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1" name="Google Shape;581;p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6" name="Google Shape;586;p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1" name="Google Shape;591;p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2" name="Google Shape;92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402d8907a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7" name="Google Shape;97;g1402d8907a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latin typeface="DM Sans"/>
                <a:ea typeface="DM Sans"/>
                <a:cs typeface="DM Sans"/>
                <a:sym typeface="DM Sans"/>
              </a:rPr>
              <a:t>Profesor/a:</a:t>
            </a:r>
            <a:r>
              <a:rPr lang="es">
                <a:latin typeface="DM Sans"/>
                <a:ea typeface="DM Sans"/>
                <a:cs typeface="DM Sans"/>
                <a:sym typeface="DM Sans"/>
              </a:rPr>
              <a:t> mostrar codeando en vivo el ejemplo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402d8907a0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8" name="Google Shape;108;g1402d8907a0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Profesor/a:</a:t>
            </a: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mostrar codeando en vivo el ejemplo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402d8907a0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9" name="Google Shape;119;g1402d8907a0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Profesor/a:</a:t>
            </a: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mostrar codeando en vivo el ejemplo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18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Relationship Id="rId3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-A">
  <p:cSld name="SECTION_HEADER_1_1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adro">
  <p:cSld name="SECTION_HEADER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11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co 1" type="title">
  <p:cSld name="TITLE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DM Sans"/>
              <a:buNone/>
              <a:defRPr b="1" sz="4000"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" name="Google Shape;32;p1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Helvetica Neue Light"/>
              <a:buNone/>
              <a:defRPr sz="20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pic>
        <p:nvPicPr>
          <p:cNvPr id="33" name="Google Shape;33;p12" title="logo CoderHouse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A 1">
  <p:cSld name="SECTION_HEADER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13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-B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p3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ndo blanco">
  <p:cSld name="SECTION_HEADER_1_1_1_1_1_1_1_1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4" title="logo coderhouse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A">
  <p:cSld name="SECTION_HEADER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5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 imagen">
  <p:cSld name="SECTION_HEADER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6"/>
          <p:cNvSpPr/>
          <p:nvPr/>
        </p:nvSpPr>
        <p:spPr>
          <a:xfrm>
            <a:off x="6592475" y="0"/>
            <a:ext cx="25515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" name="Google Shape;19;p6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rátula 1">
  <p:cSld name="SECTION_HEADER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7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B">
  <p:cSld name="SECTION_HEADER_1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8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rátula 2">
  <p:cSld name="SECTION_HEADER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oogle Shape;25;p9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rátula 3">
  <p:cSld name="SECTION_HEADER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10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2.png"/><Relationship Id="rId4" Type="http://schemas.openxmlformats.org/officeDocument/2006/relationships/image" Target="../media/image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2.png"/><Relationship Id="rId4" Type="http://schemas.openxmlformats.org/officeDocument/2006/relationships/image" Target="../media/image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0.png"/><Relationship Id="rId4" Type="http://schemas.openxmlformats.org/officeDocument/2006/relationships/image" Target="../media/image15.png"/><Relationship Id="rId9" Type="http://schemas.openxmlformats.org/officeDocument/2006/relationships/slide" Target="/ppt/slides/slide41.xml"/><Relationship Id="rId5" Type="http://schemas.openxmlformats.org/officeDocument/2006/relationships/slide" Target="/ppt/slides/slide6.xml"/><Relationship Id="rId6" Type="http://schemas.openxmlformats.org/officeDocument/2006/relationships/slide" Target="/ppt/slides/slide19.xml"/><Relationship Id="rId7" Type="http://schemas.openxmlformats.org/officeDocument/2006/relationships/slide" Target="/ppt/slides/slide19.xml"/><Relationship Id="rId8" Type="http://schemas.openxmlformats.org/officeDocument/2006/relationships/slide" Target="/ppt/slides/slide29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6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6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6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6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6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6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2.png"/><Relationship Id="rId4" Type="http://schemas.openxmlformats.org/officeDocument/2006/relationships/image" Target="../media/image2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6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6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6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6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6.xml"/><Relationship Id="rId3" Type="http://schemas.openxmlformats.org/officeDocument/2006/relationships/hyperlink" Target="https://github.com/CoderContenidos/Python-V4" TargetMode="External"/><Relationship Id="rId4" Type="http://schemas.openxmlformats.org/officeDocument/2006/relationships/image" Target="../media/image21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22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22.png"/><Relationship Id="rId4" Type="http://schemas.openxmlformats.org/officeDocument/2006/relationships/image" Target="../media/image2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9.xml"/><Relationship Id="rId3" Type="http://schemas.openxmlformats.org/officeDocument/2006/relationships/hyperlink" Target="https://docs.google.com/presentation/d/1OLugBIxjRheVq5BxbD89jBSSPYvs_UYfo2y2RnC3P9Y/edit#slide=id.g14aab9cfe13_0_25" TargetMode="External"/><Relationship Id="rId4" Type="http://schemas.openxmlformats.org/officeDocument/2006/relationships/image" Target="../media/image24.png"/><Relationship Id="rId5" Type="http://schemas.openxmlformats.org/officeDocument/2006/relationships/image" Target="../media/image2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github.com/CoderContenidos/Python-V4" TargetMode="External"/><Relationship Id="rId4" Type="http://schemas.openxmlformats.org/officeDocument/2006/relationships/image" Target="../media/image21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2.png"/><Relationship Id="rId4" Type="http://schemas.openxmlformats.org/officeDocument/2006/relationships/image" Target="../media/image29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27.png"/></Relationships>
</file>

<file path=ppt/slides/_rels/slide52.xml.rels><?xml version="1.0" encoding="UTF-8" standalone="yes"?><Relationships xmlns="http://schemas.openxmlformats.org/package/2006/relationships"><Relationship Id="rId11" Type="http://schemas.openxmlformats.org/officeDocument/2006/relationships/image" Target="../media/image30.png"/><Relationship Id="rId10" Type="http://schemas.openxmlformats.org/officeDocument/2006/relationships/hyperlink" Target="https://colab.research.google.com/drive/1MnNZPG1RFi54u9L1Lf4Xuwo-FquW2ERs?usp=sharing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27.png"/><Relationship Id="rId4" Type="http://schemas.openxmlformats.org/officeDocument/2006/relationships/hyperlink" Target="https://entrenamiento-python-basico.readthedocs.io/es/latest/leccion3/tipo_cadenas.html" TargetMode="External"/><Relationship Id="rId9" Type="http://schemas.openxmlformats.org/officeDocument/2006/relationships/hyperlink" Target="https://colab.research.google.com/drive/1MnNZPG1RFi54u9L1Lf4Xuwo-FquW2ERs?usp=sharing" TargetMode="External"/><Relationship Id="rId5" Type="http://schemas.openxmlformats.org/officeDocument/2006/relationships/hyperlink" Target="https://entrenamiento-python-basico.readthedocs.io/es/latest/leccion3/tipo_listas.html" TargetMode="External"/><Relationship Id="rId6" Type="http://schemas.openxmlformats.org/officeDocument/2006/relationships/hyperlink" Target="https://entrenamiento-python-basico.readthedocs.io/es/latest/leccion3/tipo_tuplas.html" TargetMode="External"/><Relationship Id="rId7" Type="http://schemas.openxmlformats.org/officeDocument/2006/relationships/hyperlink" Target="https://entrenamiento-python-basico.readthedocs.io/es/latest/leccion3/tipo_diccionarios.html" TargetMode="External"/><Relationship Id="rId8" Type="http://schemas.openxmlformats.org/officeDocument/2006/relationships/hyperlink" Target="https://entrenamiento-python-basico.readthedocs.io/es/latest/leccion3/tipo_conjuntos.html" TargetMode="Externa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3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4"/>
          <p:cNvSpPr/>
          <p:nvPr/>
        </p:nvSpPr>
        <p:spPr>
          <a:xfrm>
            <a:off x="3080700" y="2547525"/>
            <a:ext cx="2982600" cy="7938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14"/>
          <p:cNvSpPr txBox="1"/>
          <p:nvPr/>
        </p:nvSpPr>
        <p:spPr>
          <a:xfrm>
            <a:off x="1461300" y="1802163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Esta clase va a ser</a:t>
            </a:r>
            <a:endParaRPr b="1" i="0" sz="4000" u="none" cap="none" strike="noStrike">
              <a:solidFill>
                <a:srgbClr val="DEFC5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2" name="Google Shape;42;p14"/>
          <p:cNvSpPr txBox="1"/>
          <p:nvPr/>
        </p:nvSpPr>
        <p:spPr>
          <a:xfrm>
            <a:off x="3655975" y="2541075"/>
            <a:ext cx="2227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grabada</a:t>
            </a:r>
            <a:endParaRPr b="1" i="0" sz="40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3" name="Google Shape;43;p14"/>
          <p:cNvSpPr/>
          <p:nvPr/>
        </p:nvSpPr>
        <p:spPr>
          <a:xfrm>
            <a:off x="3293875" y="2844525"/>
            <a:ext cx="199800" cy="1998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3"/>
          <p:cNvSpPr/>
          <p:nvPr/>
        </p:nvSpPr>
        <p:spPr>
          <a:xfrm>
            <a:off x="647400" y="1189150"/>
            <a:ext cx="7849200" cy="33174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23"/>
          <p:cNvSpPr txBox="1"/>
          <p:nvPr/>
        </p:nvSpPr>
        <p:spPr>
          <a:xfrm>
            <a:off x="1461300" y="345975"/>
            <a:ext cx="62214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lang="es" sz="35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Title</a:t>
            </a:r>
            <a:endParaRPr b="1" i="0" sz="35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134" name="Google Shape;134;p23"/>
          <p:cNvGrpSpPr/>
          <p:nvPr/>
        </p:nvGrpSpPr>
        <p:grpSpPr>
          <a:xfrm>
            <a:off x="8328901" y="76198"/>
            <a:ext cx="738900" cy="738900"/>
            <a:chOff x="473351" y="619523"/>
            <a:chExt cx="738900" cy="738900"/>
          </a:xfrm>
        </p:grpSpPr>
        <p:sp>
          <p:nvSpPr>
            <p:cNvPr id="135" name="Google Shape;135;p23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36" name="Google Shape;136;p23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7" name="Google Shape;137;p23"/>
          <p:cNvSpPr txBox="1"/>
          <p:nvPr/>
        </p:nvSpPr>
        <p:spPr>
          <a:xfrm>
            <a:off x="4554900" y="2132050"/>
            <a:ext cx="3774000" cy="16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Esta función integrada sirve para hacer que se devuelva la misma cadena pero con el primer carácter de cada palabra en mayúscula y el resto de caracteres hacerlos minúscula, usando el método </a:t>
            </a:r>
            <a:r>
              <a:rPr b="1" lang="es" sz="1350">
                <a:latin typeface="DM Sans"/>
                <a:ea typeface="DM Sans"/>
                <a:cs typeface="DM Sans"/>
                <a:sym typeface="DM Sans"/>
              </a:rPr>
              <a:t>title()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. 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Se escribe como: </a:t>
            </a:r>
            <a:r>
              <a:rPr b="1" lang="es" sz="1350">
                <a:latin typeface="DM Sans"/>
                <a:ea typeface="DM Sans"/>
                <a:cs typeface="DM Sans"/>
                <a:sym typeface="DM Sans"/>
              </a:rPr>
              <a:t>string.title()</a:t>
            </a:r>
            <a:endParaRPr b="1" sz="13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38" name="Google Shape;138;p23"/>
          <p:cNvSpPr txBox="1"/>
          <p:nvPr/>
        </p:nvSpPr>
        <p:spPr>
          <a:xfrm>
            <a:off x="983000" y="2173750"/>
            <a:ext cx="3354900" cy="1348200"/>
          </a:xfrm>
          <a:prstGeom prst="rect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i="0" lang="es" sz="1350" u="none" cap="none" strike="noStrike">
                <a:solidFill>
                  <a:srgbClr val="770000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&gt;&gt;&gt;</a:t>
            </a:r>
            <a:r>
              <a:rPr i="0" lang="es" sz="1350" u="none" cap="none" strike="noStrike">
                <a:solidFill>
                  <a:srgbClr val="000000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 cadena = “hOLA mUNDO”</a:t>
            </a:r>
            <a:endParaRPr i="0" sz="1350" u="none" cap="none" strike="noStrike">
              <a:solidFill>
                <a:srgbClr val="000000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i="0" lang="es" sz="1350" u="none" cap="none" strike="noStrike">
                <a:solidFill>
                  <a:srgbClr val="770000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&gt;&gt;&gt;</a:t>
            </a:r>
            <a:r>
              <a:rPr i="0" lang="es" sz="1350" u="none" cap="none" strike="noStrike">
                <a:solidFill>
                  <a:srgbClr val="000000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 cadena.title()</a:t>
            </a:r>
            <a:endParaRPr i="0" sz="1350" u="none" cap="none" strike="noStrike">
              <a:solidFill>
                <a:srgbClr val="000000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i="0" lang="es" sz="1350" u="none" cap="none" strike="noStrike">
                <a:solidFill>
                  <a:srgbClr val="000000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“Hola Mundo”</a:t>
            </a:r>
            <a:endParaRPr i="0" sz="1350" u="none" cap="none" strike="noStrike">
              <a:solidFill>
                <a:srgbClr val="000000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i="0" lang="es" sz="1350" u="none" cap="none" strike="noStrike">
                <a:solidFill>
                  <a:srgbClr val="770000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&gt;&gt;&gt;</a:t>
            </a:r>
            <a:r>
              <a:rPr i="0" lang="es" sz="1350" u="none" cap="none" strike="noStrike">
                <a:solidFill>
                  <a:srgbClr val="000000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 “HoLa AmIgO!”.title()</a:t>
            </a:r>
            <a:endParaRPr i="0" sz="1350" u="none" cap="none" strike="noStrike">
              <a:solidFill>
                <a:srgbClr val="000000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i="0" lang="es" sz="1350" u="none" cap="none" strike="noStrike">
                <a:solidFill>
                  <a:srgbClr val="000000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“Hola Amigo!”</a:t>
            </a:r>
            <a:endParaRPr i="0" sz="1350" u="none" cap="none" strike="noStrike">
              <a:solidFill>
                <a:srgbClr val="000000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4"/>
          <p:cNvSpPr/>
          <p:nvPr/>
        </p:nvSpPr>
        <p:spPr>
          <a:xfrm>
            <a:off x="647400" y="1189150"/>
            <a:ext cx="7849200" cy="33174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24"/>
          <p:cNvSpPr txBox="1"/>
          <p:nvPr/>
        </p:nvSpPr>
        <p:spPr>
          <a:xfrm>
            <a:off x="1461300" y="345975"/>
            <a:ext cx="62214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lang="es" sz="35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Count</a:t>
            </a:r>
            <a:endParaRPr b="1" i="0" sz="35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145" name="Google Shape;145;p24"/>
          <p:cNvGrpSpPr/>
          <p:nvPr/>
        </p:nvGrpSpPr>
        <p:grpSpPr>
          <a:xfrm>
            <a:off x="8328901" y="76198"/>
            <a:ext cx="738900" cy="738900"/>
            <a:chOff x="473351" y="619523"/>
            <a:chExt cx="738900" cy="738900"/>
          </a:xfrm>
        </p:grpSpPr>
        <p:sp>
          <p:nvSpPr>
            <p:cNvPr id="146" name="Google Shape;146;p24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47" name="Google Shape;147;p24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8" name="Google Shape;148;p24"/>
          <p:cNvSpPr txBox="1"/>
          <p:nvPr/>
        </p:nvSpPr>
        <p:spPr>
          <a:xfrm>
            <a:off x="4993475" y="2236000"/>
            <a:ext cx="3259800" cy="14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Si necesitamos saber cuantas veces aparece una subcadena dentro de la misma cadena, usando el método </a:t>
            </a:r>
            <a:r>
              <a:rPr b="1" lang="es" sz="1350">
                <a:latin typeface="DM Sans"/>
                <a:ea typeface="DM Sans"/>
                <a:cs typeface="DM Sans"/>
                <a:sym typeface="DM Sans"/>
              </a:rPr>
              <a:t>count()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. 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Se escribe como:</a:t>
            </a:r>
            <a:r>
              <a:rPr b="1" lang="es" sz="1350">
                <a:latin typeface="DM Sans"/>
                <a:ea typeface="DM Sans"/>
                <a:cs typeface="DM Sans"/>
                <a:sym typeface="DM Sans"/>
              </a:rPr>
              <a:t> string.count()</a:t>
            </a:r>
            <a:endParaRPr b="1" sz="13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49" name="Google Shape;149;p24"/>
          <p:cNvSpPr txBox="1"/>
          <p:nvPr/>
        </p:nvSpPr>
        <p:spPr>
          <a:xfrm>
            <a:off x="954400" y="1934650"/>
            <a:ext cx="3691200" cy="1826400"/>
          </a:xfrm>
          <a:prstGeom prst="rect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i="0" lang="es" sz="1350" u="none" cap="none" strike="noStrike">
                <a:solidFill>
                  <a:srgbClr val="770000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&gt;&gt;&gt;</a:t>
            </a:r>
            <a:r>
              <a:rPr i="0" lang="es" sz="1350" u="none" cap="none" strike="noStrike">
                <a:solidFill>
                  <a:srgbClr val="000000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 cadena = “hOLa mUNDO esta cadena tiene muchas a”</a:t>
            </a:r>
            <a:endParaRPr i="0" sz="1350" u="none" cap="none" strike="noStrike">
              <a:solidFill>
                <a:srgbClr val="000000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i="0" lang="es" sz="1350" u="none" cap="none" strike="noStrike">
                <a:solidFill>
                  <a:srgbClr val="770000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&gt;&gt;&gt;</a:t>
            </a:r>
            <a:r>
              <a:rPr i="0" lang="es" sz="1350" u="none" cap="none" strike="noStrike">
                <a:solidFill>
                  <a:srgbClr val="000000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 cadena.count(“a”)</a:t>
            </a:r>
            <a:endParaRPr i="0" sz="1350" u="none" cap="none" strike="noStrike">
              <a:solidFill>
                <a:srgbClr val="000000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i="0" lang="es" sz="1350" u="none" cap="none" strike="noStrike">
                <a:solidFill>
                  <a:srgbClr val="000000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6</a:t>
            </a:r>
            <a:endParaRPr i="0" sz="1350" u="none" cap="none" strike="noStrike">
              <a:solidFill>
                <a:srgbClr val="000000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i="0" lang="es" sz="1350" u="none" cap="none" strike="noStrike">
                <a:solidFill>
                  <a:srgbClr val="770000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&gt;&gt;&gt;</a:t>
            </a:r>
            <a:r>
              <a:rPr i="0" lang="es" sz="1350" u="none" cap="none" strike="noStrike">
                <a:solidFill>
                  <a:srgbClr val="000000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 “HoLa amigo como estas amigo!”.count(“amigo”)</a:t>
            </a:r>
            <a:endParaRPr i="0" sz="1350" u="none" cap="none" strike="noStrike">
              <a:solidFill>
                <a:srgbClr val="000000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i="0" lang="es" sz="1350" u="none" cap="none" strike="noStrike">
                <a:solidFill>
                  <a:srgbClr val="000000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2</a:t>
            </a:r>
            <a:endParaRPr i="0" sz="1350" u="none" cap="none" strike="noStrike">
              <a:solidFill>
                <a:srgbClr val="000000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5"/>
          <p:cNvSpPr/>
          <p:nvPr/>
        </p:nvSpPr>
        <p:spPr>
          <a:xfrm>
            <a:off x="647400" y="1189150"/>
            <a:ext cx="7849200" cy="33174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5"/>
          <p:cNvSpPr txBox="1"/>
          <p:nvPr/>
        </p:nvSpPr>
        <p:spPr>
          <a:xfrm>
            <a:off x="1461300" y="345975"/>
            <a:ext cx="62214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lang="es" sz="35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Find</a:t>
            </a:r>
            <a:endParaRPr b="1" i="0" sz="35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156" name="Google Shape;156;p25"/>
          <p:cNvGrpSpPr/>
          <p:nvPr/>
        </p:nvGrpSpPr>
        <p:grpSpPr>
          <a:xfrm>
            <a:off x="8328901" y="76198"/>
            <a:ext cx="738900" cy="738900"/>
            <a:chOff x="473351" y="619523"/>
            <a:chExt cx="738900" cy="738900"/>
          </a:xfrm>
        </p:grpSpPr>
        <p:sp>
          <p:nvSpPr>
            <p:cNvPr id="157" name="Google Shape;157;p25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58" name="Google Shape;158;p25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9" name="Google Shape;159;p25"/>
          <p:cNvSpPr txBox="1"/>
          <p:nvPr/>
        </p:nvSpPr>
        <p:spPr>
          <a:xfrm>
            <a:off x="4693450" y="2028250"/>
            <a:ext cx="3516900" cy="16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Si necesitamos averiguar el índice en el que aparece una subcadena dentro de la misma cadena, usamos el método </a:t>
            </a:r>
            <a:r>
              <a:rPr b="1" lang="es" sz="1350">
                <a:latin typeface="DM Sans"/>
                <a:ea typeface="DM Sans"/>
                <a:cs typeface="DM Sans"/>
                <a:sym typeface="DM Sans"/>
              </a:rPr>
              <a:t>find()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. 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Se escribe como: </a:t>
            </a:r>
            <a:r>
              <a:rPr b="1" lang="es" sz="1350">
                <a:latin typeface="DM Sans"/>
                <a:ea typeface="DM Sans"/>
                <a:cs typeface="DM Sans"/>
                <a:sym typeface="DM Sans"/>
              </a:rPr>
              <a:t>string.find()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. 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Si no encuentra la cadena devuelve un -1.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60" name="Google Shape;160;p25"/>
          <p:cNvSpPr txBox="1"/>
          <p:nvPr/>
        </p:nvSpPr>
        <p:spPr>
          <a:xfrm>
            <a:off x="1031650" y="1934650"/>
            <a:ext cx="3394500" cy="1826400"/>
          </a:xfrm>
          <a:prstGeom prst="rect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i="0" lang="es" sz="1350" u="none" cap="none" strike="noStrike">
                <a:solidFill>
                  <a:srgbClr val="770000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&gt;&gt;&gt;</a:t>
            </a:r>
            <a:r>
              <a:rPr i="0" lang="es" sz="1350" u="none" cap="none" strike="noStrike">
                <a:solidFill>
                  <a:srgbClr val="000000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 cadena = “hOLa mUNDO esta cadena tiene muchas a”</a:t>
            </a:r>
            <a:endParaRPr i="0" sz="1350" u="none" cap="none" strike="noStrike">
              <a:solidFill>
                <a:srgbClr val="000000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i="0" lang="es" sz="1350" u="none" cap="none" strike="noStrike">
                <a:solidFill>
                  <a:srgbClr val="770000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&gt;&gt;&gt;</a:t>
            </a:r>
            <a:r>
              <a:rPr i="0" lang="es" sz="1350" u="none" cap="none" strike="noStrike">
                <a:solidFill>
                  <a:srgbClr val="000000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 cadena.find(“esta”)</a:t>
            </a:r>
            <a:endParaRPr i="0" sz="1350" u="none" cap="none" strike="noStrike">
              <a:solidFill>
                <a:srgbClr val="000000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i="0" lang="es" sz="1350" u="none" cap="none" strike="noStrike">
                <a:solidFill>
                  <a:srgbClr val="000000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11</a:t>
            </a:r>
            <a:endParaRPr i="0" sz="1350" u="none" cap="none" strike="noStrike">
              <a:solidFill>
                <a:srgbClr val="000000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i="0" lang="es" sz="1350" u="none" cap="none" strike="noStrike">
                <a:solidFill>
                  <a:srgbClr val="770000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&gt;&gt;&gt;</a:t>
            </a:r>
            <a:r>
              <a:rPr i="0" lang="es" sz="1350" u="none" cap="none" strike="noStrike">
                <a:solidFill>
                  <a:srgbClr val="000000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 “HoLa amigo como estas amigo!”.find(“chau”)</a:t>
            </a:r>
            <a:endParaRPr i="0" sz="1350" u="none" cap="none" strike="noStrike">
              <a:solidFill>
                <a:srgbClr val="000000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i="0" lang="es" sz="1350" u="none" cap="none" strike="noStrike">
                <a:solidFill>
                  <a:srgbClr val="000000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-1</a:t>
            </a:r>
            <a:endParaRPr i="0" sz="1350" u="none" cap="none" strike="noStrike">
              <a:solidFill>
                <a:srgbClr val="000000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6"/>
          <p:cNvSpPr/>
          <p:nvPr/>
        </p:nvSpPr>
        <p:spPr>
          <a:xfrm>
            <a:off x="647400" y="1189150"/>
            <a:ext cx="7849200" cy="33174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26"/>
          <p:cNvSpPr txBox="1"/>
          <p:nvPr/>
        </p:nvSpPr>
        <p:spPr>
          <a:xfrm>
            <a:off x="1461300" y="345975"/>
            <a:ext cx="62214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lang="es" sz="35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Rfind</a:t>
            </a:r>
            <a:endParaRPr b="1" i="0" sz="35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167" name="Google Shape;167;p26"/>
          <p:cNvGrpSpPr/>
          <p:nvPr/>
        </p:nvGrpSpPr>
        <p:grpSpPr>
          <a:xfrm>
            <a:off x="8328901" y="76198"/>
            <a:ext cx="738900" cy="738900"/>
            <a:chOff x="473351" y="619523"/>
            <a:chExt cx="738900" cy="738900"/>
          </a:xfrm>
        </p:grpSpPr>
        <p:sp>
          <p:nvSpPr>
            <p:cNvPr id="168" name="Google Shape;168;p26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69" name="Google Shape;169;p26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70" name="Google Shape;170;p26"/>
          <p:cNvSpPr txBox="1"/>
          <p:nvPr/>
        </p:nvSpPr>
        <p:spPr>
          <a:xfrm>
            <a:off x="4801200" y="1820350"/>
            <a:ext cx="3527700" cy="24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Es exactamente igual al método find() los diferencia en que </a:t>
            </a:r>
            <a:r>
              <a:rPr b="1" lang="es" sz="1350">
                <a:latin typeface="DM Sans"/>
                <a:ea typeface="DM Sans"/>
                <a:cs typeface="DM Sans"/>
                <a:sym typeface="DM Sans"/>
              </a:rPr>
              <a:t>rfind() 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devuelve el índice, pero de la última ocurrencia de la subcadena, es decir, la última vez que aparece en la cadena. 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Se escribe como:</a:t>
            </a:r>
            <a:r>
              <a:rPr b="1" lang="es" sz="1350">
                <a:latin typeface="DM Sans"/>
                <a:ea typeface="DM Sans"/>
                <a:cs typeface="DM Sans"/>
                <a:sym typeface="DM Sans"/>
              </a:rPr>
              <a:t> string.rfind()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. 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Si no encuentra la cadena devuelve un -1.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71" name="Google Shape;171;p26"/>
          <p:cNvSpPr txBox="1"/>
          <p:nvPr/>
        </p:nvSpPr>
        <p:spPr>
          <a:xfrm>
            <a:off x="953500" y="2054200"/>
            <a:ext cx="3483300" cy="1587300"/>
          </a:xfrm>
          <a:prstGeom prst="rect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i="0" lang="es" sz="1350" u="none" cap="none" strike="noStrike">
                <a:solidFill>
                  <a:srgbClr val="770000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&gt;&gt;&gt;</a:t>
            </a:r>
            <a:r>
              <a:rPr i="0" lang="es" sz="1350" u="none" cap="none" strike="noStrike">
                <a:solidFill>
                  <a:srgbClr val="000000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 “HoLa amigo como estas amigo!”.find(“amigo”)</a:t>
            </a:r>
            <a:endParaRPr i="0" sz="1350" u="none" cap="none" strike="noStrike">
              <a:solidFill>
                <a:srgbClr val="000000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i="0" lang="es" sz="1350" u="none" cap="none" strike="noStrike">
                <a:solidFill>
                  <a:srgbClr val="000000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5</a:t>
            </a:r>
            <a:endParaRPr i="0" sz="1350" u="none" cap="none" strike="noStrike">
              <a:solidFill>
                <a:srgbClr val="000000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i="0" lang="es" sz="1350" u="none" cap="none" strike="noStrike">
                <a:solidFill>
                  <a:srgbClr val="770000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&gt;&gt;&gt;</a:t>
            </a:r>
            <a:r>
              <a:rPr i="0" lang="es" sz="1350" u="none" cap="none" strike="noStrike">
                <a:solidFill>
                  <a:srgbClr val="000000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 “HoLa amigo como estas amigo!”.rfind(“amigo”)</a:t>
            </a:r>
            <a:endParaRPr i="0" sz="1350" u="none" cap="none" strike="noStrike">
              <a:solidFill>
                <a:srgbClr val="000000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i="0" lang="es" sz="1350" u="none" cap="none" strike="noStrike">
                <a:solidFill>
                  <a:srgbClr val="000000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22</a:t>
            </a:r>
            <a:endParaRPr i="0" sz="1350" u="none" cap="none" strike="noStrike">
              <a:solidFill>
                <a:srgbClr val="000000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7"/>
          <p:cNvSpPr/>
          <p:nvPr/>
        </p:nvSpPr>
        <p:spPr>
          <a:xfrm>
            <a:off x="647400" y="1189150"/>
            <a:ext cx="7849200" cy="33174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27"/>
          <p:cNvSpPr txBox="1"/>
          <p:nvPr/>
        </p:nvSpPr>
        <p:spPr>
          <a:xfrm>
            <a:off x="1461300" y="345975"/>
            <a:ext cx="62214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lang="es" sz="35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Split</a:t>
            </a:r>
            <a:endParaRPr b="1" i="0" sz="35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178" name="Google Shape;178;p27"/>
          <p:cNvGrpSpPr/>
          <p:nvPr/>
        </p:nvGrpSpPr>
        <p:grpSpPr>
          <a:xfrm>
            <a:off x="8328901" y="76198"/>
            <a:ext cx="738900" cy="738900"/>
            <a:chOff x="473351" y="619523"/>
            <a:chExt cx="738900" cy="738900"/>
          </a:xfrm>
        </p:grpSpPr>
        <p:sp>
          <p:nvSpPr>
            <p:cNvPr id="179" name="Google Shape;179;p27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80" name="Google Shape;180;p27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81" name="Google Shape;181;p27"/>
          <p:cNvSpPr txBox="1"/>
          <p:nvPr/>
        </p:nvSpPr>
        <p:spPr>
          <a:xfrm>
            <a:off x="1088875" y="2203825"/>
            <a:ext cx="3414300" cy="1587300"/>
          </a:xfrm>
          <a:prstGeom prst="rect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i="0" lang="es" sz="1350" u="none" cap="none" strike="noStrike">
                <a:solidFill>
                  <a:srgbClr val="770000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&gt;&gt;&gt;</a:t>
            </a:r>
            <a:r>
              <a:rPr i="0" lang="es" sz="1350" u="none" cap="none" strike="noStrike">
                <a:solidFill>
                  <a:srgbClr val="000000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 cadena = “hOLA mUNDO”</a:t>
            </a:r>
            <a:endParaRPr i="0" sz="1350" u="none" cap="none" strike="noStrike">
              <a:solidFill>
                <a:srgbClr val="000000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i="0" lang="es" sz="1350" u="none" cap="none" strike="noStrike">
                <a:solidFill>
                  <a:srgbClr val="770000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&gt;&gt;&gt;</a:t>
            </a:r>
            <a:r>
              <a:rPr i="0" lang="es" sz="1350" u="none" cap="none" strike="noStrike">
                <a:solidFill>
                  <a:srgbClr val="000000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 cadena.split()</a:t>
            </a:r>
            <a:endParaRPr i="0" sz="1350" u="none" cap="none" strike="noStrike">
              <a:solidFill>
                <a:srgbClr val="000000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i="0" lang="es" sz="1350" u="none" cap="none" strike="noStrike">
                <a:solidFill>
                  <a:srgbClr val="000000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[“hOLA”, “mUNDO”]</a:t>
            </a:r>
            <a:endParaRPr i="0" sz="1350" u="none" cap="none" strike="noStrike">
              <a:solidFill>
                <a:srgbClr val="000000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i="0" lang="es" sz="1350" u="none" cap="none" strike="noStrike">
                <a:solidFill>
                  <a:srgbClr val="770000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&gt;&gt;&gt;</a:t>
            </a:r>
            <a:r>
              <a:rPr i="0" lang="es" sz="1350" u="none" cap="none" strike="noStrike">
                <a:solidFill>
                  <a:srgbClr val="000000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 “HoLa amigo como estas amigo!”.split(“amigo”)</a:t>
            </a:r>
            <a:endParaRPr i="0" sz="1350" u="none" cap="none" strike="noStrike">
              <a:solidFill>
                <a:srgbClr val="000000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i="0" lang="es" sz="1350" u="none" cap="none" strike="noStrike">
                <a:solidFill>
                  <a:srgbClr val="000000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[“HoLa”, “como ”, “estas ”, “!”]</a:t>
            </a:r>
            <a:endParaRPr i="0" sz="1350" u="none" cap="none" strike="noStrike">
              <a:solidFill>
                <a:srgbClr val="000000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82" name="Google Shape;182;p27"/>
          <p:cNvSpPr txBox="1"/>
          <p:nvPr/>
        </p:nvSpPr>
        <p:spPr>
          <a:xfrm>
            <a:off x="4950625" y="1866175"/>
            <a:ext cx="3096900" cy="22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Esta función integrada sirve para devolver una lista con la cadena de caracteres separada por cada índice de la lista. 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Se escribe como: </a:t>
            </a:r>
            <a:r>
              <a:rPr b="1" lang="es" sz="1350">
                <a:latin typeface="DM Sans"/>
                <a:ea typeface="DM Sans"/>
                <a:cs typeface="DM Sans"/>
                <a:sym typeface="DM Sans"/>
              </a:rPr>
              <a:t>string.split(“cadena_a_separar”)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. 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Si no se indica alguna cadena para separar separa por “</a:t>
            </a:r>
            <a:r>
              <a:rPr b="1" lang="es" sz="1350">
                <a:latin typeface="DM Sans"/>
                <a:ea typeface="DM Sans"/>
                <a:cs typeface="DM Sans"/>
                <a:sym typeface="DM Sans"/>
              </a:rPr>
              <a:t>espacios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”.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8"/>
          <p:cNvSpPr/>
          <p:nvPr/>
        </p:nvSpPr>
        <p:spPr>
          <a:xfrm>
            <a:off x="647400" y="1189150"/>
            <a:ext cx="7849200" cy="33174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28"/>
          <p:cNvSpPr txBox="1"/>
          <p:nvPr/>
        </p:nvSpPr>
        <p:spPr>
          <a:xfrm>
            <a:off x="1461300" y="345975"/>
            <a:ext cx="62214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lang="es" sz="35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Join</a:t>
            </a:r>
            <a:endParaRPr b="1" i="0" sz="35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189" name="Google Shape;189;p28"/>
          <p:cNvGrpSpPr/>
          <p:nvPr/>
        </p:nvGrpSpPr>
        <p:grpSpPr>
          <a:xfrm>
            <a:off x="8328901" y="76198"/>
            <a:ext cx="738900" cy="738900"/>
            <a:chOff x="473351" y="619523"/>
            <a:chExt cx="738900" cy="738900"/>
          </a:xfrm>
        </p:grpSpPr>
        <p:sp>
          <p:nvSpPr>
            <p:cNvPr id="190" name="Google Shape;190;p28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91" name="Google Shape;191;p28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92" name="Google Shape;192;p28"/>
          <p:cNvSpPr txBox="1"/>
          <p:nvPr/>
        </p:nvSpPr>
        <p:spPr>
          <a:xfrm>
            <a:off x="4511275" y="2028250"/>
            <a:ext cx="3602700" cy="20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Esta función integrada sirve para devolver una cadena separada a partir de una especie de separador. 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Se escribe como: </a:t>
            </a:r>
            <a:r>
              <a:rPr b="1" lang="es" sz="1350">
                <a:latin typeface="DM Sans"/>
                <a:ea typeface="DM Sans"/>
                <a:cs typeface="DM Sans"/>
                <a:sym typeface="DM Sans"/>
              </a:rPr>
              <a:t>“separador”.join(“cadena”)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. 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Nota: </a:t>
            </a:r>
            <a:r>
              <a:rPr lang="es" sz="1350">
                <a:highlight>
                  <a:schemeClr val="accent4"/>
                </a:highlight>
                <a:latin typeface="DM Sans"/>
                <a:ea typeface="DM Sans"/>
                <a:cs typeface="DM Sans"/>
                <a:sym typeface="DM Sans"/>
              </a:rPr>
              <a:t>Si no se especifica el separador nos devuelve un error.</a:t>
            </a:r>
            <a:endParaRPr sz="1350">
              <a:highlight>
                <a:schemeClr val="accent4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93" name="Google Shape;193;p28"/>
          <p:cNvSpPr txBox="1"/>
          <p:nvPr/>
        </p:nvSpPr>
        <p:spPr>
          <a:xfrm>
            <a:off x="1308825" y="2224925"/>
            <a:ext cx="3000000" cy="1348200"/>
          </a:xfrm>
          <a:prstGeom prst="rect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i="0" lang="es" sz="1350" u="none" cap="none" strike="noStrike">
                <a:solidFill>
                  <a:srgbClr val="770000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&gt;&gt;&gt;</a:t>
            </a:r>
            <a:r>
              <a:rPr i="0" lang="es" sz="1350" u="none" cap="none" strike="noStrike">
                <a:solidFill>
                  <a:srgbClr val="000000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 cadena = “Hola mundo”</a:t>
            </a:r>
            <a:endParaRPr i="0" sz="1350" u="none" cap="none" strike="noStrike">
              <a:solidFill>
                <a:srgbClr val="000000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i="0" lang="es" sz="1350" u="none" cap="none" strike="noStrike">
                <a:solidFill>
                  <a:srgbClr val="770000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&gt;&gt;&gt;</a:t>
            </a:r>
            <a:r>
              <a:rPr i="0" lang="es" sz="1350" u="none" cap="none" strike="noStrike">
                <a:solidFill>
                  <a:srgbClr val="000000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 “,”.join(cadena)</a:t>
            </a:r>
            <a:endParaRPr i="0" sz="1350" u="none" cap="none" strike="noStrike">
              <a:solidFill>
                <a:srgbClr val="000000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i="0" lang="es" sz="1350" u="none" cap="none" strike="noStrike">
                <a:solidFill>
                  <a:srgbClr val="000000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“H,o,l,a, ,m,u,n,d,o”</a:t>
            </a:r>
            <a:endParaRPr i="0" sz="1350" u="none" cap="none" strike="noStrike">
              <a:solidFill>
                <a:srgbClr val="000000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i="0" lang="es" sz="1350" u="none" cap="none" strike="noStrike">
                <a:solidFill>
                  <a:srgbClr val="770000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&gt;&gt;&gt;</a:t>
            </a:r>
            <a:r>
              <a:rPr i="0" lang="es" sz="1350" u="none" cap="none" strike="noStrike">
                <a:solidFill>
                  <a:srgbClr val="000000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 “ ”.join(cadena)</a:t>
            </a:r>
            <a:endParaRPr i="0" sz="1350" u="none" cap="none" strike="noStrike">
              <a:solidFill>
                <a:srgbClr val="000000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i="0" lang="es" sz="1350" u="none" cap="none" strike="noStrike">
                <a:solidFill>
                  <a:srgbClr val="000000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“H o l a   m u n d o”</a:t>
            </a:r>
            <a:endParaRPr i="0" sz="1350" u="none" cap="none" strike="noStrike">
              <a:solidFill>
                <a:srgbClr val="000000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9"/>
          <p:cNvSpPr/>
          <p:nvPr/>
        </p:nvSpPr>
        <p:spPr>
          <a:xfrm>
            <a:off x="647400" y="1189150"/>
            <a:ext cx="7849200" cy="33174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29"/>
          <p:cNvSpPr txBox="1"/>
          <p:nvPr/>
        </p:nvSpPr>
        <p:spPr>
          <a:xfrm>
            <a:off x="1461300" y="345975"/>
            <a:ext cx="62214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lang="es" sz="35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Strip</a:t>
            </a:r>
            <a:endParaRPr b="1" i="0" sz="35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200" name="Google Shape;200;p29"/>
          <p:cNvGrpSpPr/>
          <p:nvPr/>
        </p:nvGrpSpPr>
        <p:grpSpPr>
          <a:xfrm>
            <a:off x="8328901" y="76198"/>
            <a:ext cx="738900" cy="738900"/>
            <a:chOff x="473351" y="619523"/>
            <a:chExt cx="738900" cy="738900"/>
          </a:xfrm>
        </p:grpSpPr>
        <p:sp>
          <p:nvSpPr>
            <p:cNvPr id="201" name="Google Shape;201;p29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02" name="Google Shape;202;p29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03" name="Google Shape;203;p29"/>
          <p:cNvSpPr txBox="1"/>
          <p:nvPr/>
        </p:nvSpPr>
        <p:spPr>
          <a:xfrm>
            <a:off x="4822000" y="1899700"/>
            <a:ext cx="3285600" cy="22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Esta función integrada sirve para devolver una cadena borrando todos los caracteres delante y detrás de la cadena. 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Se escribe como: </a:t>
            </a:r>
            <a:r>
              <a:rPr b="1"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cadena.strip(“caracter_a_borrar”)</a:t>
            </a: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. 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Nota: </a:t>
            </a:r>
            <a:r>
              <a:rPr lang="es" sz="1350">
                <a:highlight>
                  <a:schemeClr val="accent4"/>
                </a:highlight>
                <a:latin typeface="DM Sans"/>
                <a:ea typeface="DM Sans"/>
                <a:cs typeface="DM Sans"/>
                <a:sym typeface="DM Sans"/>
              </a:rPr>
              <a:t>Si no se especifica el carácter elimina los espacios</a:t>
            </a:r>
            <a:endParaRPr sz="1350">
              <a:highlight>
                <a:schemeClr val="accent4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04" name="Google Shape;204;p29"/>
          <p:cNvSpPr txBox="1"/>
          <p:nvPr/>
        </p:nvSpPr>
        <p:spPr>
          <a:xfrm>
            <a:off x="1163925" y="2117800"/>
            <a:ext cx="3285600" cy="1826400"/>
          </a:xfrm>
          <a:prstGeom prst="rect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i="0" lang="es" sz="1350" u="none" cap="none" strike="noStrike">
                <a:solidFill>
                  <a:srgbClr val="770000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&gt;&gt;&gt;</a:t>
            </a:r>
            <a:r>
              <a:rPr i="0" lang="es" sz="1350" u="none" cap="none" strike="noStrike">
                <a:solidFill>
                  <a:srgbClr val="000000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 cadena = “---------Hola mundo--------”</a:t>
            </a:r>
            <a:endParaRPr i="0" sz="1350" u="none" cap="none" strike="noStrike">
              <a:solidFill>
                <a:srgbClr val="000000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i="0" lang="es" sz="1350" u="none" cap="none" strike="noStrike">
                <a:solidFill>
                  <a:srgbClr val="770000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&gt;&gt;&gt;</a:t>
            </a:r>
            <a:r>
              <a:rPr i="0" lang="es" sz="1350" u="none" cap="none" strike="noStrike">
                <a:solidFill>
                  <a:srgbClr val="000000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 cadena.strip(“-”)</a:t>
            </a:r>
            <a:endParaRPr i="0" sz="1350" u="none" cap="none" strike="noStrike">
              <a:solidFill>
                <a:srgbClr val="000000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i="0" lang="es" sz="1350" u="none" cap="none" strike="noStrike">
                <a:solidFill>
                  <a:srgbClr val="000000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“H,o,l,a, ,m,u,n,d,o”</a:t>
            </a:r>
            <a:endParaRPr i="0" sz="1350" u="none" cap="none" strike="noStrike">
              <a:solidFill>
                <a:srgbClr val="000000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i="0" lang="es" sz="1350" u="none" cap="none" strike="noStrike">
                <a:solidFill>
                  <a:srgbClr val="770000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&gt;&gt;&gt;</a:t>
            </a:r>
            <a:r>
              <a:rPr i="0" lang="es" sz="1350" u="none" cap="none" strike="noStrike">
                <a:solidFill>
                  <a:srgbClr val="000000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 “                Hola mundo              “.strip()</a:t>
            </a:r>
            <a:endParaRPr i="0" sz="1350" u="none" cap="none" strike="noStrike">
              <a:solidFill>
                <a:srgbClr val="000000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i="0" lang="es" sz="1350" u="none" cap="none" strike="noStrike">
                <a:solidFill>
                  <a:srgbClr val="000000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“Hola mundo”</a:t>
            </a:r>
            <a:endParaRPr i="0" sz="1350" u="none" cap="none" strike="noStrike">
              <a:solidFill>
                <a:srgbClr val="000000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0"/>
          <p:cNvSpPr txBox="1"/>
          <p:nvPr/>
        </p:nvSpPr>
        <p:spPr>
          <a:xfrm>
            <a:off x="457725" y="1071050"/>
            <a:ext cx="4730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Replace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10" name="Google Shape;210;p30"/>
          <p:cNvSpPr txBox="1"/>
          <p:nvPr/>
        </p:nvSpPr>
        <p:spPr>
          <a:xfrm>
            <a:off x="457725" y="2211625"/>
            <a:ext cx="4730100" cy="20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Esta función integrada sirve para devolver una cadena reemplazando los sub caracteres indicados. 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Se escribe como: </a:t>
            </a:r>
            <a:r>
              <a:rPr b="1" lang="es" sz="1350">
                <a:latin typeface="DM Sans"/>
                <a:ea typeface="DM Sans"/>
                <a:cs typeface="DM Sans"/>
                <a:sym typeface="DM Sans"/>
              </a:rPr>
              <a:t>cadena.replace(“caracter_a_remplazar”, “caracter_que_reemplaza”)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. 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También podemos indicar cuantas veces lo reemplazaremos utilizando un índice.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1"/>
          <p:cNvSpPr/>
          <p:nvPr/>
        </p:nvSpPr>
        <p:spPr>
          <a:xfrm>
            <a:off x="647400" y="1189150"/>
            <a:ext cx="7849200" cy="33174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t/>
            </a:r>
            <a:endParaRPr sz="1700">
              <a:solidFill>
                <a:schemeClr val="dk1"/>
              </a:solidFill>
              <a:highlight>
                <a:srgbClr val="E0FF00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16" name="Google Shape;216;p31"/>
          <p:cNvSpPr txBox="1"/>
          <p:nvPr/>
        </p:nvSpPr>
        <p:spPr>
          <a:xfrm>
            <a:off x="1461300" y="345975"/>
            <a:ext cx="62214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lang="es" sz="35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Replace</a:t>
            </a:r>
            <a:endParaRPr b="1" i="0" sz="35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217" name="Google Shape;217;p31"/>
          <p:cNvGrpSpPr/>
          <p:nvPr/>
        </p:nvGrpSpPr>
        <p:grpSpPr>
          <a:xfrm>
            <a:off x="8328901" y="76198"/>
            <a:ext cx="738900" cy="738900"/>
            <a:chOff x="473351" y="619523"/>
            <a:chExt cx="738900" cy="738900"/>
          </a:xfrm>
        </p:grpSpPr>
        <p:sp>
          <p:nvSpPr>
            <p:cNvPr id="218" name="Google Shape;218;p31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9" name="Google Shape;219;p31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20" name="Google Shape;220;p31"/>
          <p:cNvSpPr txBox="1"/>
          <p:nvPr/>
        </p:nvSpPr>
        <p:spPr>
          <a:xfrm>
            <a:off x="1783500" y="2088075"/>
            <a:ext cx="5577000" cy="1348200"/>
          </a:xfrm>
          <a:prstGeom prst="rect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i="0" lang="es" sz="1350" u="none" cap="none" strike="noStrike">
                <a:solidFill>
                  <a:srgbClr val="770000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&gt;&gt;&gt;</a:t>
            </a:r>
            <a:r>
              <a:rPr i="0" lang="es" sz="1350" u="none" cap="none" strike="noStrike">
                <a:solidFill>
                  <a:srgbClr val="000000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 cadena = “Hola mundo”</a:t>
            </a:r>
            <a:endParaRPr i="0" sz="1350" u="none" cap="none" strike="noStrike">
              <a:solidFill>
                <a:srgbClr val="000000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i="0" lang="es" sz="1350" u="none" cap="none" strike="noStrike">
                <a:solidFill>
                  <a:srgbClr val="770000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&gt;&gt;&gt;</a:t>
            </a:r>
            <a:r>
              <a:rPr i="0" lang="es" sz="1350" u="none" cap="none" strike="noStrike">
                <a:solidFill>
                  <a:srgbClr val="000000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 cadena.replace(“o”, “0”)</a:t>
            </a:r>
            <a:endParaRPr i="0" sz="1350" u="none" cap="none" strike="noStrike">
              <a:solidFill>
                <a:srgbClr val="000000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i="0" lang="es" sz="1350" u="none" cap="none" strike="noStrike">
                <a:solidFill>
                  <a:srgbClr val="000000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“H0la mund0”</a:t>
            </a:r>
            <a:endParaRPr i="0" sz="1350" u="none" cap="none" strike="noStrike">
              <a:solidFill>
                <a:srgbClr val="000000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i="0" lang="es" sz="1350" u="none" cap="none" strike="noStrike">
                <a:solidFill>
                  <a:srgbClr val="770000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&gt;&gt;&gt;</a:t>
            </a:r>
            <a:r>
              <a:rPr i="0" lang="es" sz="1350" u="none" cap="none" strike="noStrike">
                <a:solidFill>
                  <a:srgbClr val="000000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 "Hola mundo mundo mundo mundo mundo".replace(' mundo','',4)</a:t>
            </a:r>
            <a:endParaRPr i="0" sz="1350" u="none" cap="none" strike="noStrike">
              <a:solidFill>
                <a:srgbClr val="000000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i="0" lang="es" sz="1350" u="none" cap="none" strike="noStrike">
                <a:solidFill>
                  <a:srgbClr val="000000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“Hola mundo”</a:t>
            </a:r>
            <a:endParaRPr i="0" sz="1350" u="none" cap="none" strike="noStrike">
              <a:solidFill>
                <a:srgbClr val="000000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21" name="Google Shape;221;p31"/>
          <p:cNvSpPr txBox="1"/>
          <p:nvPr/>
        </p:nvSpPr>
        <p:spPr>
          <a:xfrm>
            <a:off x="846300" y="3812275"/>
            <a:ext cx="74514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Nota: </a:t>
            </a:r>
            <a:r>
              <a:rPr lang="es" sz="1350">
                <a:highlight>
                  <a:schemeClr val="accent4"/>
                </a:highlight>
                <a:latin typeface="DM Sans"/>
                <a:ea typeface="DM Sans"/>
                <a:cs typeface="DM Sans"/>
                <a:sym typeface="DM Sans"/>
              </a:rPr>
              <a:t>En el último reemplazamos mundo 4 veces por un sólo carácter vacío</a:t>
            </a:r>
            <a:endParaRPr sz="1350">
              <a:highlight>
                <a:schemeClr val="accent4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2"/>
          <p:cNvSpPr txBox="1"/>
          <p:nvPr/>
        </p:nvSpPr>
        <p:spPr>
          <a:xfrm>
            <a:off x="1404863" y="1941375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s" sz="4000">
                <a:solidFill>
                  <a:srgbClr val="EA90FF"/>
                </a:solidFill>
                <a:latin typeface="DM Sans"/>
                <a:ea typeface="DM Sans"/>
                <a:cs typeface="DM Sans"/>
                <a:sym typeface="DM Sans"/>
              </a:rPr>
              <a:t>Listas</a:t>
            </a:r>
            <a:endParaRPr b="1" i="0" sz="4000" u="none" cap="none" strike="noStrike">
              <a:solidFill>
                <a:srgbClr val="EA90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5"/>
          <p:cNvSpPr txBox="1"/>
          <p:nvPr/>
        </p:nvSpPr>
        <p:spPr>
          <a:xfrm>
            <a:off x="1461300" y="2252975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s" sz="400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Métodos de colecciones</a:t>
            </a:r>
            <a:endParaRPr b="1" i="0" sz="40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9" name="Google Shape;49;p15"/>
          <p:cNvSpPr txBox="1"/>
          <p:nvPr/>
        </p:nvSpPr>
        <p:spPr>
          <a:xfrm>
            <a:off x="1461300" y="1665250"/>
            <a:ext cx="6221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s" sz="18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Clase 0</a:t>
            </a:r>
            <a:r>
              <a:rPr b="1" lang="es"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7</a:t>
            </a:r>
            <a:r>
              <a:rPr b="1" i="0" lang="es" sz="18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  <a:r>
              <a:rPr b="0" i="0" lang="es" sz="18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s"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PYTHON</a:t>
            </a:r>
            <a:endParaRPr b="0" i="0" sz="16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3"/>
          <p:cNvSpPr/>
          <p:nvPr/>
        </p:nvSpPr>
        <p:spPr>
          <a:xfrm>
            <a:off x="647400" y="1189150"/>
            <a:ext cx="7849200" cy="33174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p33"/>
          <p:cNvSpPr txBox="1"/>
          <p:nvPr/>
        </p:nvSpPr>
        <p:spPr>
          <a:xfrm>
            <a:off x="1461300" y="345975"/>
            <a:ext cx="62214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lang="es" sz="35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Clear</a:t>
            </a:r>
            <a:endParaRPr b="1" i="0" sz="35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233" name="Google Shape;233;p33"/>
          <p:cNvGrpSpPr/>
          <p:nvPr/>
        </p:nvGrpSpPr>
        <p:grpSpPr>
          <a:xfrm>
            <a:off x="8328901" y="76198"/>
            <a:ext cx="738900" cy="738900"/>
            <a:chOff x="473351" y="619523"/>
            <a:chExt cx="738900" cy="738900"/>
          </a:xfrm>
        </p:grpSpPr>
        <p:sp>
          <p:nvSpPr>
            <p:cNvPr id="234" name="Google Shape;234;p33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35" name="Google Shape;235;p33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36" name="Google Shape;236;p33"/>
          <p:cNvSpPr txBox="1"/>
          <p:nvPr/>
        </p:nvSpPr>
        <p:spPr>
          <a:xfrm>
            <a:off x="4415400" y="2236000"/>
            <a:ext cx="3913500" cy="14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Como vimos en listas, para “eliminar” todos los elementos de una lista podíamos hacer lista </a:t>
            </a:r>
            <a:r>
              <a:rPr b="1" lang="es" sz="1350">
                <a:latin typeface="DM Sans"/>
                <a:ea typeface="DM Sans"/>
                <a:cs typeface="DM Sans"/>
                <a:sym typeface="DM Sans"/>
              </a:rPr>
              <a:t>= []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, sin embargo, también podemos usar </a:t>
            </a:r>
            <a:r>
              <a:rPr lang="es" sz="1350">
                <a:highlight>
                  <a:schemeClr val="accent4"/>
                </a:highlight>
                <a:latin typeface="DM Sans"/>
                <a:ea typeface="DM Sans"/>
                <a:cs typeface="DM Sans"/>
                <a:sym typeface="DM Sans"/>
              </a:rPr>
              <a:t>clear() para vaciar todos los ítems de la lista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. 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Se escribe como: </a:t>
            </a:r>
            <a:r>
              <a:rPr b="1" lang="es" sz="1350">
                <a:latin typeface="DM Sans"/>
                <a:ea typeface="DM Sans"/>
                <a:cs typeface="DM Sans"/>
                <a:sym typeface="DM Sans"/>
              </a:rPr>
              <a:t>lista.clear()</a:t>
            </a:r>
            <a:endParaRPr b="1" sz="13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37" name="Google Shape;237;p33"/>
          <p:cNvSpPr txBox="1"/>
          <p:nvPr/>
        </p:nvSpPr>
        <p:spPr>
          <a:xfrm>
            <a:off x="1165950" y="2293150"/>
            <a:ext cx="2841600" cy="1109400"/>
          </a:xfrm>
          <a:prstGeom prst="rect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i="0" sz="1350" u="none" cap="none" strike="noStrike">
              <a:solidFill>
                <a:srgbClr val="000000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i="0" lang="es" sz="1350" u="none" cap="none" strike="noStrike">
                <a:solidFill>
                  <a:srgbClr val="770000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&gt;&gt;&gt; </a:t>
            </a:r>
            <a:r>
              <a:rPr i="0" lang="es" sz="1350" u="none" cap="none" strike="noStrike">
                <a:solidFill>
                  <a:srgbClr val="000000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letras = ['a', 'b', 'c', 'd', 'e', 'f']</a:t>
            </a:r>
            <a:endParaRPr i="0" sz="1350" u="none" cap="none" strike="noStrike">
              <a:solidFill>
                <a:srgbClr val="000000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i="0" lang="es" sz="1350" u="none" cap="none" strike="noStrike">
                <a:solidFill>
                  <a:srgbClr val="770000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&gt;&gt;&gt;</a:t>
            </a:r>
            <a:r>
              <a:rPr i="0" lang="es" sz="1350" u="none" cap="none" strike="noStrike">
                <a:solidFill>
                  <a:srgbClr val="000000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 letras.clear()</a:t>
            </a:r>
            <a:endParaRPr i="0" sz="1350" u="none" cap="none" strike="noStrike">
              <a:solidFill>
                <a:srgbClr val="000000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i="0" lang="es" sz="1350" u="none" cap="none" strike="noStrike">
                <a:solidFill>
                  <a:srgbClr val="000000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[]</a:t>
            </a:r>
            <a:endParaRPr i="0" sz="1350" u="none" cap="none" strike="noStrike">
              <a:solidFill>
                <a:srgbClr val="000000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4"/>
          <p:cNvSpPr/>
          <p:nvPr/>
        </p:nvSpPr>
        <p:spPr>
          <a:xfrm>
            <a:off x="647400" y="1189150"/>
            <a:ext cx="7849200" cy="33174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4"/>
          <p:cNvSpPr txBox="1"/>
          <p:nvPr/>
        </p:nvSpPr>
        <p:spPr>
          <a:xfrm>
            <a:off x="1461300" y="345975"/>
            <a:ext cx="62214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lang="es" sz="35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Extend</a:t>
            </a:r>
            <a:endParaRPr b="1" i="0" sz="35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244" name="Google Shape;244;p34"/>
          <p:cNvGrpSpPr/>
          <p:nvPr/>
        </p:nvGrpSpPr>
        <p:grpSpPr>
          <a:xfrm>
            <a:off x="8328901" y="76198"/>
            <a:ext cx="738900" cy="738900"/>
            <a:chOff x="473351" y="619523"/>
            <a:chExt cx="738900" cy="738900"/>
          </a:xfrm>
        </p:grpSpPr>
        <p:sp>
          <p:nvSpPr>
            <p:cNvPr id="245" name="Google Shape;245;p34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46" name="Google Shape;246;p34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47" name="Google Shape;247;p34"/>
          <p:cNvSpPr txBox="1"/>
          <p:nvPr/>
        </p:nvSpPr>
        <p:spPr>
          <a:xfrm>
            <a:off x="1022125" y="1534600"/>
            <a:ext cx="2780700" cy="8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Como vimos en las listas, podemos sumar una lista con otra lista de la siguiente forma: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48" name="Google Shape;248;p34"/>
          <p:cNvSpPr txBox="1"/>
          <p:nvPr/>
        </p:nvSpPr>
        <p:spPr>
          <a:xfrm>
            <a:off x="5116925" y="1622950"/>
            <a:ext cx="3000000" cy="631500"/>
          </a:xfrm>
          <a:prstGeom prst="rect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i="0" lang="es" sz="1350" u="none" cap="none" strike="noStrike">
                <a:solidFill>
                  <a:srgbClr val="770000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&gt;&gt;&gt;</a:t>
            </a:r>
            <a:r>
              <a:rPr i="0" lang="es" sz="1350" u="none" cap="none" strike="noStrike">
                <a:solidFill>
                  <a:srgbClr val="000000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 numeros = [1,2,3,4]</a:t>
            </a:r>
            <a:endParaRPr i="0" sz="1350" u="none" cap="none" strike="noStrike">
              <a:solidFill>
                <a:srgbClr val="000000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i="0" lang="es" sz="1350" u="none" cap="none" strike="noStrike">
                <a:solidFill>
                  <a:srgbClr val="770000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&gt;&gt;&gt;</a:t>
            </a:r>
            <a:r>
              <a:rPr i="0" lang="es" sz="1350" u="none" cap="none" strike="noStrike">
                <a:solidFill>
                  <a:srgbClr val="000000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 numeros + [5,6,7,8]</a:t>
            </a:r>
            <a:endParaRPr i="0" sz="1350" u="none" cap="none" strike="noStrike">
              <a:solidFill>
                <a:srgbClr val="000000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49" name="Google Shape;249;p34"/>
          <p:cNvSpPr txBox="1"/>
          <p:nvPr/>
        </p:nvSpPr>
        <p:spPr>
          <a:xfrm>
            <a:off x="5116925" y="2988600"/>
            <a:ext cx="3000000" cy="870300"/>
          </a:xfrm>
          <a:prstGeom prst="rect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i="0" lang="es" sz="1350" u="none" cap="none" strike="noStrike">
                <a:solidFill>
                  <a:srgbClr val="770000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&gt;&gt;&gt;</a:t>
            </a:r>
            <a:r>
              <a:rPr i="0" lang="es" sz="1350" u="none" cap="none" strike="noStrike">
                <a:solidFill>
                  <a:srgbClr val="000000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 lista1 = [1,2,3,4]</a:t>
            </a:r>
            <a:endParaRPr i="0" sz="1350" u="none" cap="none" strike="noStrike">
              <a:solidFill>
                <a:srgbClr val="000000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i="0" lang="es" sz="1350" u="none" cap="none" strike="noStrike">
                <a:solidFill>
                  <a:srgbClr val="770000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&gt;&gt;&gt;</a:t>
            </a:r>
            <a:r>
              <a:rPr i="0" lang="es" sz="1350" u="none" cap="none" strike="noStrike">
                <a:solidFill>
                  <a:srgbClr val="000000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 lista2 = [5,6,7,8]</a:t>
            </a:r>
            <a:endParaRPr i="0" sz="1350" u="none" cap="none" strike="noStrike">
              <a:solidFill>
                <a:srgbClr val="000000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i="0" lang="es" sz="1350" u="none" cap="none" strike="noStrike">
                <a:solidFill>
                  <a:srgbClr val="770000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&gt;&gt;&gt;</a:t>
            </a:r>
            <a:r>
              <a:rPr i="0" lang="es" sz="1350" u="none" cap="none" strike="noStrike">
                <a:solidFill>
                  <a:srgbClr val="000000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 lista1.extend(lista2)</a:t>
            </a:r>
            <a:endParaRPr i="0" sz="1350" u="none" cap="none" strike="noStrike">
              <a:solidFill>
                <a:srgbClr val="000000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50" name="Google Shape;250;p34"/>
          <p:cNvSpPr txBox="1"/>
          <p:nvPr/>
        </p:nvSpPr>
        <p:spPr>
          <a:xfrm>
            <a:off x="1078750" y="2861825"/>
            <a:ext cx="2780700" cy="14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Pero también podemos hacer uso de extend, ya que une una lista con otra. 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Se usa como </a:t>
            </a:r>
            <a:r>
              <a:rPr b="1" lang="es" sz="1350">
                <a:latin typeface="DM Sans"/>
                <a:ea typeface="DM Sans"/>
                <a:cs typeface="DM Sans"/>
                <a:sym typeface="DM Sans"/>
              </a:rPr>
              <a:t>lista.extend(otra_lista)</a:t>
            </a:r>
            <a:endParaRPr b="1" sz="1350"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5"/>
          <p:cNvSpPr/>
          <p:nvPr/>
        </p:nvSpPr>
        <p:spPr>
          <a:xfrm>
            <a:off x="647400" y="1189150"/>
            <a:ext cx="7849200" cy="33174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5"/>
          <p:cNvSpPr txBox="1"/>
          <p:nvPr/>
        </p:nvSpPr>
        <p:spPr>
          <a:xfrm>
            <a:off x="1461300" y="345975"/>
            <a:ext cx="62214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lang="es" sz="35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Insert</a:t>
            </a:r>
            <a:endParaRPr b="1" i="0" sz="35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257" name="Google Shape;257;p35"/>
          <p:cNvGrpSpPr/>
          <p:nvPr/>
        </p:nvGrpSpPr>
        <p:grpSpPr>
          <a:xfrm>
            <a:off x="8328901" y="76198"/>
            <a:ext cx="738900" cy="738900"/>
            <a:chOff x="473351" y="619523"/>
            <a:chExt cx="738900" cy="738900"/>
          </a:xfrm>
        </p:grpSpPr>
        <p:sp>
          <p:nvSpPr>
            <p:cNvPr id="258" name="Google Shape;258;p35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59" name="Google Shape;259;p35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60" name="Google Shape;260;p35"/>
          <p:cNvSpPr txBox="1"/>
          <p:nvPr/>
        </p:nvSpPr>
        <p:spPr>
          <a:xfrm>
            <a:off x="773100" y="2196975"/>
            <a:ext cx="23880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Esta función integrada se usa para </a:t>
            </a:r>
            <a:r>
              <a:rPr lang="es" sz="1350">
                <a:highlight>
                  <a:schemeClr val="accent4"/>
                </a:highlight>
                <a:latin typeface="DM Sans"/>
                <a:ea typeface="DM Sans"/>
                <a:cs typeface="DM Sans"/>
                <a:sym typeface="DM Sans"/>
              </a:rPr>
              <a:t>agregar un ítem a una lista, pero en un índice específico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. 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Se escribe como: </a:t>
            </a:r>
            <a:r>
              <a:rPr b="1" lang="es" sz="1350">
                <a:latin typeface="DM Sans"/>
                <a:ea typeface="DM Sans"/>
                <a:cs typeface="DM Sans"/>
                <a:sym typeface="DM Sans"/>
              </a:rPr>
              <a:t>lista.insert(posición, ítem)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. 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61" name="Google Shape;261;p35"/>
          <p:cNvSpPr txBox="1"/>
          <p:nvPr/>
        </p:nvSpPr>
        <p:spPr>
          <a:xfrm>
            <a:off x="3207600" y="1641225"/>
            <a:ext cx="5056800" cy="2543100"/>
          </a:xfrm>
          <a:prstGeom prst="rect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i="0" lang="es" sz="1350" u="none" cap="none" strike="noStrike">
                <a:solidFill>
                  <a:srgbClr val="770000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&gt;&gt;&gt;</a:t>
            </a:r>
            <a:r>
              <a:rPr i="0" lang="es" sz="1350" u="none" cap="none" strike="noStrike">
                <a:solidFill>
                  <a:srgbClr val="000000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 lista = [1,2,3,4,5]</a:t>
            </a:r>
            <a:endParaRPr i="0" sz="1350" u="none" cap="none" strike="noStrike">
              <a:solidFill>
                <a:srgbClr val="000000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i="0" lang="es" sz="1350" u="none" cap="none" strike="noStrike">
                <a:solidFill>
                  <a:srgbClr val="770000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&gt;&gt;&gt;</a:t>
            </a:r>
            <a:r>
              <a:rPr i="0" lang="es" sz="1350" u="none" cap="none" strike="noStrike">
                <a:solidFill>
                  <a:srgbClr val="000000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 lista.insert(0, 0)</a:t>
            </a:r>
            <a:endParaRPr i="0" sz="1350" u="none" cap="none" strike="noStrike">
              <a:solidFill>
                <a:srgbClr val="000000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i="0" lang="es" sz="1350" u="none" cap="none" strike="noStrike">
                <a:solidFill>
                  <a:srgbClr val="000000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[0,1,2,3,4,5]</a:t>
            </a:r>
            <a:endParaRPr i="0" sz="1350" u="none" cap="none" strike="noStrike">
              <a:solidFill>
                <a:srgbClr val="000000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i="0" lang="es" sz="1350" u="none" cap="none" strike="noStrike">
                <a:solidFill>
                  <a:srgbClr val="770000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&gt;&gt;&gt;</a:t>
            </a:r>
            <a:r>
              <a:rPr i="0" lang="es" sz="1350" u="none" cap="none" strike="noStrike">
                <a:solidFill>
                  <a:srgbClr val="000000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 lista2 = [5,10,15,25]</a:t>
            </a:r>
            <a:endParaRPr i="0" sz="1350" u="none" cap="none" strike="noStrike">
              <a:solidFill>
                <a:srgbClr val="000000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i="0" lang="es" sz="1350" u="none" cap="none" strike="noStrike">
                <a:solidFill>
                  <a:srgbClr val="770000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&gt;&gt;&gt;</a:t>
            </a:r>
            <a:r>
              <a:rPr i="0" lang="es" sz="1350" u="none" cap="none" strike="noStrike">
                <a:solidFill>
                  <a:srgbClr val="000000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 lista2.insert(-1, 20) # Anteúltima posición</a:t>
            </a:r>
            <a:endParaRPr i="0" sz="1350" u="none" cap="none" strike="noStrike">
              <a:solidFill>
                <a:srgbClr val="000000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i="0" lang="es" sz="1350" u="none" cap="none" strike="noStrike">
                <a:solidFill>
                  <a:srgbClr val="000000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[5,10,15,20,25]</a:t>
            </a:r>
            <a:endParaRPr i="0" sz="1350" u="none" cap="none" strike="noStrike">
              <a:solidFill>
                <a:srgbClr val="000000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i="0" lang="es" sz="1350" u="none" cap="none" strike="noStrike">
                <a:solidFill>
                  <a:srgbClr val="770000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&gt;&gt;&gt;</a:t>
            </a:r>
            <a:r>
              <a:rPr i="0" lang="es" sz="1350" u="none" cap="none" strike="noStrike">
                <a:solidFill>
                  <a:srgbClr val="000000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 lista3 = [5,10,15,25]</a:t>
            </a:r>
            <a:endParaRPr i="0" sz="1350" u="none" cap="none" strike="noStrike">
              <a:solidFill>
                <a:srgbClr val="000000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i="0" lang="es" sz="1350" u="none" cap="none" strike="noStrike">
                <a:solidFill>
                  <a:srgbClr val="770000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&gt;&gt;&gt;</a:t>
            </a:r>
            <a:r>
              <a:rPr i="0" lang="es" sz="1350" u="none" cap="none" strike="noStrike">
                <a:solidFill>
                  <a:srgbClr val="000000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 n = len(lista3)</a:t>
            </a:r>
            <a:endParaRPr i="0" sz="1350" u="none" cap="none" strike="noStrike">
              <a:solidFill>
                <a:srgbClr val="000000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i="0" lang="es" sz="1350" u="none" cap="none" strike="noStrike">
                <a:solidFill>
                  <a:srgbClr val="770000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&gt;&gt;&gt;</a:t>
            </a:r>
            <a:r>
              <a:rPr i="0" lang="es" sz="1350" u="none" cap="none" strike="noStrike">
                <a:solidFill>
                  <a:srgbClr val="000000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 lista3.insert(n, 30) # Última posición</a:t>
            </a:r>
            <a:endParaRPr i="0" sz="1350" u="none" cap="none" strike="noStrike">
              <a:solidFill>
                <a:srgbClr val="000000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i="0" lang="es" sz="1350" u="none" cap="none" strike="noStrike">
                <a:solidFill>
                  <a:srgbClr val="000000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[5,10,15,25,30]</a:t>
            </a:r>
            <a:endParaRPr i="0" sz="1350" u="none" cap="none" strike="noStrike">
              <a:solidFill>
                <a:srgbClr val="000000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6"/>
          <p:cNvSpPr/>
          <p:nvPr/>
        </p:nvSpPr>
        <p:spPr>
          <a:xfrm>
            <a:off x="647400" y="1189150"/>
            <a:ext cx="7849200" cy="33174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36"/>
          <p:cNvSpPr txBox="1"/>
          <p:nvPr/>
        </p:nvSpPr>
        <p:spPr>
          <a:xfrm>
            <a:off x="1461300" y="345975"/>
            <a:ext cx="62214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lang="es" sz="35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Reverse</a:t>
            </a:r>
            <a:endParaRPr b="1" i="0" sz="35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268" name="Google Shape;268;p36"/>
          <p:cNvGrpSpPr/>
          <p:nvPr/>
        </p:nvGrpSpPr>
        <p:grpSpPr>
          <a:xfrm>
            <a:off x="8328901" y="76198"/>
            <a:ext cx="738900" cy="738900"/>
            <a:chOff x="473351" y="619523"/>
            <a:chExt cx="738900" cy="738900"/>
          </a:xfrm>
        </p:grpSpPr>
        <p:sp>
          <p:nvSpPr>
            <p:cNvPr id="269" name="Google Shape;269;p36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70" name="Google Shape;270;p36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71" name="Google Shape;271;p36"/>
          <p:cNvSpPr txBox="1"/>
          <p:nvPr/>
        </p:nvSpPr>
        <p:spPr>
          <a:xfrm>
            <a:off x="1282521" y="2368840"/>
            <a:ext cx="2305800" cy="870300"/>
          </a:xfrm>
          <a:prstGeom prst="rect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i="0" lang="es" sz="1350" u="none" cap="none" strike="noStrike">
                <a:solidFill>
                  <a:srgbClr val="770000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&gt;&gt;&gt;</a:t>
            </a:r>
            <a:r>
              <a:rPr i="0" lang="es" sz="1350" u="none" cap="none" strike="noStrike">
                <a:solidFill>
                  <a:srgbClr val="000000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 lista = [1,2,3,4]</a:t>
            </a:r>
            <a:endParaRPr i="0" sz="1350" u="none" cap="none" strike="noStrike">
              <a:solidFill>
                <a:srgbClr val="000000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i="0" lang="es" sz="1350" u="none" cap="none" strike="noStrike">
                <a:solidFill>
                  <a:srgbClr val="770000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&gt;&gt;&gt;</a:t>
            </a:r>
            <a:r>
              <a:rPr i="0" lang="es" sz="1350" u="none" cap="none" strike="noStrike">
                <a:solidFill>
                  <a:srgbClr val="000000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 lista.reverse()</a:t>
            </a:r>
            <a:endParaRPr i="0" sz="1350" u="none" cap="none" strike="noStrike">
              <a:solidFill>
                <a:srgbClr val="000000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i="0" lang="es" sz="1350" u="none" cap="none" strike="noStrike">
                <a:solidFill>
                  <a:srgbClr val="000000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[4,3,2,1]</a:t>
            </a:r>
            <a:endParaRPr i="0" sz="1350" u="none" cap="none" strike="noStrike">
              <a:solidFill>
                <a:srgbClr val="000000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72" name="Google Shape;272;p36"/>
          <p:cNvSpPr txBox="1"/>
          <p:nvPr/>
        </p:nvSpPr>
        <p:spPr>
          <a:xfrm>
            <a:off x="4408275" y="1820350"/>
            <a:ext cx="3192300" cy="20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Esta función integrada sirve para </a:t>
            </a:r>
            <a:r>
              <a:rPr lang="es" sz="1350">
                <a:solidFill>
                  <a:schemeClr val="dk1"/>
                </a:solidFill>
                <a:highlight>
                  <a:schemeClr val="accent4"/>
                </a:highlight>
                <a:latin typeface="DM Sans"/>
                <a:ea typeface="DM Sans"/>
                <a:cs typeface="DM Sans"/>
                <a:sym typeface="DM Sans"/>
              </a:rPr>
              <a:t>dar vuelta una lista</a:t>
            </a: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. 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Se escribe como: </a:t>
            </a:r>
            <a:r>
              <a:rPr b="1"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lista.reverse()</a:t>
            </a:r>
            <a:endParaRPr b="1"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50">
                <a:latin typeface="DM Sans"/>
                <a:ea typeface="DM Sans"/>
                <a:cs typeface="DM Sans"/>
                <a:sym typeface="DM Sans"/>
              </a:rPr>
              <a:t>Nota: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s" sz="1350">
                <a:highlight>
                  <a:schemeClr val="accent4"/>
                </a:highlight>
                <a:latin typeface="DM Sans"/>
                <a:ea typeface="DM Sans"/>
                <a:cs typeface="DM Sans"/>
                <a:sym typeface="DM Sans"/>
              </a:rPr>
              <a:t>Las cadenas no tienen la función reverse, pero se puede simular haciendo una conversión a lista y después usando el join</a:t>
            </a:r>
            <a:endParaRPr sz="1350">
              <a:highlight>
                <a:schemeClr val="accent4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7"/>
          <p:cNvSpPr/>
          <p:nvPr/>
        </p:nvSpPr>
        <p:spPr>
          <a:xfrm>
            <a:off x="647400" y="1189150"/>
            <a:ext cx="7849200" cy="33174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37"/>
          <p:cNvSpPr txBox="1"/>
          <p:nvPr/>
        </p:nvSpPr>
        <p:spPr>
          <a:xfrm>
            <a:off x="1461300" y="345975"/>
            <a:ext cx="62214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lang="es" sz="35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Sort</a:t>
            </a:r>
            <a:endParaRPr b="1" i="0" sz="35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279" name="Google Shape;279;p37"/>
          <p:cNvGrpSpPr/>
          <p:nvPr/>
        </p:nvGrpSpPr>
        <p:grpSpPr>
          <a:xfrm>
            <a:off x="8328901" y="76198"/>
            <a:ext cx="738900" cy="738900"/>
            <a:chOff x="473351" y="619523"/>
            <a:chExt cx="738900" cy="738900"/>
          </a:xfrm>
        </p:grpSpPr>
        <p:sp>
          <p:nvSpPr>
            <p:cNvPr id="280" name="Google Shape;280;p37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81" name="Google Shape;281;p37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82" name="Google Shape;282;p37"/>
          <p:cNvSpPr txBox="1"/>
          <p:nvPr/>
        </p:nvSpPr>
        <p:spPr>
          <a:xfrm>
            <a:off x="5251200" y="2028250"/>
            <a:ext cx="3077700" cy="20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Esta función integrada sirve para </a:t>
            </a:r>
            <a:r>
              <a:rPr lang="es" sz="1350">
                <a:highlight>
                  <a:schemeClr val="accent4"/>
                </a:highlight>
                <a:latin typeface="DM Sans"/>
                <a:ea typeface="DM Sans"/>
                <a:cs typeface="DM Sans"/>
                <a:sym typeface="DM Sans"/>
              </a:rPr>
              <a:t>ordenar una lista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 automáticamente por valor, de </a:t>
            </a:r>
            <a:r>
              <a:rPr lang="es" sz="1350">
                <a:highlight>
                  <a:schemeClr val="accent4"/>
                </a:highlight>
                <a:latin typeface="DM Sans"/>
                <a:ea typeface="DM Sans"/>
                <a:cs typeface="DM Sans"/>
                <a:sym typeface="DM Sans"/>
              </a:rPr>
              <a:t>menor a mayor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. 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Se escribe como: </a:t>
            </a:r>
            <a:r>
              <a:rPr b="1" lang="es" sz="1350"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lista.sort()</a:t>
            </a:r>
            <a:r>
              <a:rPr lang="es" sz="1350"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.</a:t>
            </a:r>
            <a:endParaRPr sz="1350"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highlight>
                <a:schemeClr val="accent4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highlight>
                  <a:schemeClr val="accent4"/>
                </a:highlight>
                <a:latin typeface="DM Sans"/>
                <a:ea typeface="DM Sans"/>
                <a:cs typeface="DM Sans"/>
                <a:sym typeface="DM Sans"/>
              </a:rPr>
              <a:t>Si ponemos el argumento reverse=True la lista se ordenará de mayor a menor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83" name="Google Shape;283;p37"/>
          <p:cNvSpPr txBox="1"/>
          <p:nvPr/>
        </p:nvSpPr>
        <p:spPr>
          <a:xfrm>
            <a:off x="1063975" y="2173750"/>
            <a:ext cx="3988200" cy="1348200"/>
          </a:xfrm>
          <a:prstGeom prst="rect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i="0" lang="es" sz="1350" u="none" cap="none" strike="noStrike">
                <a:solidFill>
                  <a:srgbClr val="770000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&gt;&gt;&gt;</a:t>
            </a:r>
            <a:r>
              <a:rPr i="0" lang="es" sz="1350" u="none" cap="none" strike="noStrike">
                <a:solidFill>
                  <a:srgbClr val="000000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 lista = [5,-10,35,0,-65,100</a:t>
            </a:r>
            <a:endParaRPr i="0" sz="1350" u="none" cap="none" strike="noStrike">
              <a:solidFill>
                <a:srgbClr val="000000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i="0" lang="es" sz="1350" u="none" cap="none" strike="noStrike">
                <a:solidFill>
                  <a:srgbClr val="770000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&gt;&gt;&gt;</a:t>
            </a:r>
            <a:r>
              <a:rPr i="0" lang="es" sz="1350" u="none" cap="none" strike="noStrike">
                <a:solidFill>
                  <a:srgbClr val="000000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 lista.sort()</a:t>
            </a:r>
            <a:endParaRPr i="0" sz="1350" u="none" cap="none" strike="noStrike">
              <a:solidFill>
                <a:srgbClr val="000000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i="0" lang="es" sz="1350" u="none" cap="none" strike="noStrike">
                <a:solidFill>
                  <a:srgbClr val="000000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[-65, -10, 0, 5, 35, 100]</a:t>
            </a:r>
            <a:endParaRPr i="0" sz="1350" u="none" cap="none" strike="noStrike">
              <a:solidFill>
                <a:srgbClr val="000000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i="0" lang="es" sz="1350" u="none" cap="none" strike="noStrike">
                <a:solidFill>
                  <a:srgbClr val="770000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&gt;&gt;&gt;</a:t>
            </a:r>
            <a:r>
              <a:rPr i="0" lang="es" sz="1350" u="none" cap="none" strike="noStrike">
                <a:solidFill>
                  <a:srgbClr val="000000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 lista.sort(reverse=True)</a:t>
            </a:r>
            <a:endParaRPr i="0" sz="1350" u="none" cap="none" strike="noStrike">
              <a:solidFill>
                <a:srgbClr val="000000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i="0" lang="es" sz="1350" u="none" cap="none" strike="noStrike">
                <a:solidFill>
                  <a:srgbClr val="000000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[100, 35, 5, 0, -10, -65]</a:t>
            </a:r>
            <a:endParaRPr i="0" sz="1350" u="none" cap="none" strike="noStrike">
              <a:solidFill>
                <a:srgbClr val="000000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8" name="Google Shape;288;p38"/>
          <p:cNvGrpSpPr/>
          <p:nvPr/>
        </p:nvGrpSpPr>
        <p:grpSpPr>
          <a:xfrm>
            <a:off x="4202556" y="994173"/>
            <a:ext cx="738900" cy="738900"/>
            <a:chOff x="974706" y="2467173"/>
            <a:chExt cx="738900" cy="738900"/>
          </a:xfrm>
        </p:grpSpPr>
        <p:sp>
          <p:nvSpPr>
            <p:cNvPr id="289" name="Google Shape;289;p38"/>
            <p:cNvSpPr/>
            <p:nvPr/>
          </p:nvSpPr>
          <p:spPr>
            <a:xfrm>
              <a:off x="974706" y="2467173"/>
              <a:ext cx="738900" cy="738900"/>
            </a:xfrm>
            <a:prstGeom prst="ellipse">
              <a:avLst/>
            </a:prstGeom>
            <a:solidFill>
              <a:srgbClr val="EA9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90" name="Google Shape;290;p38" title="ícono de actividad en clase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09750" y="2610275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91" name="Google Shape;291;p38"/>
          <p:cNvSpPr txBox="1"/>
          <p:nvPr/>
        </p:nvSpPr>
        <p:spPr>
          <a:xfrm>
            <a:off x="1461300" y="2208625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Colecciones 1</a:t>
            </a:r>
            <a:endParaRPr b="1" i="0" sz="4000" u="none" cap="none" strike="noStrike">
              <a:solidFill>
                <a:schemeClr val="dk1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92" name="Google Shape;292;p38"/>
          <p:cNvSpPr txBox="1"/>
          <p:nvPr/>
        </p:nvSpPr>
        <p:spPr>
          <a:xfrm>
            <a:off x="987300" y="3849138"/>
            <a:ext cx="7169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" sz="2000" u="none" cap="none" strike="noStrike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Duración: </a:t>
            </a:r>
            <a:r>
              <a:rPr b="1" lang="es" sz="2000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20 minutos</a:t>
            </a:r>
            <a:endParaRPr b="1" i="0" sz="2000" u="none" cap="none" strike="noStrike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93" name="Google Shape;293;p38"/>
          <p:cNvSpPr txBox="1"/>
          <p:nvPr/>
        </p:nvSpPr>
        <p:spPr>
          <a:xfrm>
            <a:off x="987300" y="2947538"/>
            <a:ext cx="7169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" sz="200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Transforma el texto</a:t>
            </a:r>
            <a:endParaRPr b="0" i="0" sz="2000" u="none" cap="none" strike="noStrike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8" name="Google Shape;298;p39"/>
          <p:cNvGrpSpPr/>
          <p:nvPr/>
        </p:nvGrpSpPr>
        <p:grpSpPr>
          <a:xfrm>
            <a:off x="457347" y="468298"/>
            <a:ext cx="431074" cy="431074"/>
            <a:chOff x="974706" y="2467173"/>
            <a:chExt cx="738900" cy="738900"/>
          </a:xfrm>
        </p:grpSpPr>
        <p:sp>
          <p:nvSpPr>
            <p:cNvPr id="299" name="Google Shape;299;p39"/>
            <p:cNvSpPr/>
            <p:nvPr/>
          </p:nvSpPr>
          <p:spPr>
            <a:xfrm>
              <a:off x="974706" y="2467173"/>
              <a:ext cx="738900" cy="738900"/>
            </a:xfrm>
            <a:prstGeom prst="ellipse">
              <a:avLst/>
            </a:prstGeom>
            <a:solidFill>
              <a:srgbClr val="EA9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00" name="Google Shape;300;p39" title="ícono de actividad en clase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09750" y="2610275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01" name="Google Shape;301;p39"/>
          <p:cNvSpPr txBox="1"/>
          <p:nvPr/>
        </p:nvSpPr>
        <p:spPr>
          <a:xfrm>
            <a:off x="501450" y="1081750"/>
            <a:ext cx="4987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Colecciones 1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302" name="Google Shape;302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39"/>
          <p:cNvSpPr txBox="1"/>
          <p:nvPr/>
        </p:nvSpPr>
        <p:spPr>
          <a:xfrm>
            <a:off x="501450" y="2327238"/>
            <a:ext cx="4987200" cy="20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1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Descripción de la actividad. </a:t>
            </a:r>
            <a:endParaRPr b="1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Utilizando todo lo que sabes sobre cadenas, listas y sus métodos internos, transforma este texto: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1350">
                <a:latin typeface="DM Sans"/>
                <a:ea typeface="DM Sans"/>
                <a:cs typeface="DM Sans"/>
                <a:sym typeface="DM Sans"/>
              </a:rPr>
              <a:t>gordon lanzó su curva&amp;strawberry ha fallado por un pie! -gritó Joe Castiglione&amp;dos pies -le corrigió Troop&amp;strawberry menea la cabeza como disgustado… -agrega el comentarista</a:t>
            </a:r>
            <a:endParaRPr b="1" sz="13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04" name="Google Shape;304;p39"/>
          <p:cNvSpPr txBox="1"/>
          <p:nvPr/>
        </p:nvSpPr>
        <p:spPr>
          <a:xfrm>
            <a:off x="930550" y="468275"/>
            <a:ext cx="2461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" sz="16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ACTIVIDAD EN CLASE</a:t>
            </a:r>
            <a:endParaRPr b="0" i="0" sz="14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9" name="Google Shape;309;p40"/>
          <p:cNvGrpSpPr/>
          <p:nvPr/>
        </p:nvGrpSpPr>
        <p:grpSpPr>
          <a:xfrm>
            <a:off x="457347" y="468298"/>
            <a:ext cx="431074" cy="431074"/>
            <a:chOff x="974706" y="2467173"/>
            <a:chExt cx="738900" cy="738900"/>
          </a:xfrm>
        </p:grpSpPr>
        <p:sp>
          <p:nvSpPr>
            <p:cNvPr id="310" name="Google Shape;310;p40"/>
            <p:cNvSpPr/>
            <p:nvPr/>
          </p:nvSpPr>
          <p:spPr>
            <a:xfrm>
              <a:off x="974706" y="2467173"/>
              <a:ext cx="738900" cy="738900"/>
            </a:xfrm>
            <a:prstGeom prst="ellipse">
              <a:avLst/>
            </a:prstGeom>
            <a:solidFill>
              <a:srgbClr val="EA9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11" name="Google Shape;311;p40" title="ícono de actividad en clase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09750" y="2610275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12" name="Google Shape;312;p40"/>
          <p:cNvSpPr txBox="1"/>
          <p:nvPr/>
        </p:nvSpPr>
        <p:spPr>
          <a:xfrm>
            <a:off x="501450" y="1081750"/>
            <a:ext cx="4987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Colecciones 1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313" name="Google Shape;313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40"/>
          <p:cNvSpPr txBox="1"/>
          <p:nvPr/>
        </p:nvSpPr>
        <p:spPr>
          <a:xfrm>
            <a:off x="501450" y="2327238"/>
            <a:ext cx="4987200" cy="20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1350">
                <a:latin typeface="DM Sans"/>
                <a:ea typeface="DM Sans"/>
                <a:cs typeface="DM Sans"/>
                <a:sym typeface="DM Sans"/>
              </a:rPr>
              <a:t>Transforma el texto en:</a:t>
            </a:r>
            <a:endParaRPr b="1"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Gordon lanzó su curva...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- Strawberry ha fallado por un pie! -gritó Joe Castiglione.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- Dos pies le corrigió Troop.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- Strawberry menea la cabeza como disgustado… -agrega el comentarista.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1350">
                <a:highlight>
                  <a:schemeClr val="accent4"/>
                </a:highlight>
                <a:latin typeface="DM Sans"/>
                <a:ea typeface="DM Sans"/>
                <a:cs typeface="DM Sans"/>
                <a:sym typeface="DM Sans"/>
              </a:rPr>
              <a:t>Lo único prohibido es modificar directamente el texto</a:t>
            </a:r>
            <a:endParaRPr b="1" sz="1350">
              <a:highlight>
                <a:schemeClr val="accent4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15" name="Google Shape;315;p40"/>
          <p:cNvSpPr txBox="1"/>
          <p:nvPr/>
        </p:nvSpPr>
        <p:spPr>
          <a:xfrm>
            <a:off x="930550" y="468275"/>
            <a:ext cx="2461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" sz="16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ACTIVIDAD EN CLASE</a:t>
            </a:r>
            <a:endParaRPr b="0" i="0" sz="14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1"/>
          <p:cNvSpPr txBox="1"/>
          <p:nvPr/>
        </p:nvSpPr>
        <p:spPr>
          <a:xfrm>
            <a:off x="1461300" y="1598325"/>
            <a:ext cx="6221400" cy="14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0" i="0" lang="es" sz="5000" u="none" cap="none" strike="noStrike">
                <a:solidFill>
                  <a:srgbClr val="E8E7E3"/>
                </a:solidFill>
                <a:latin typeface="Arial"/>
                <a:ea typeface="Arial"/>
                <a:cs typeface="Arial"/>
                <a:sym typeface="Arial"/>
              </a:rPr>
              <a:t>☕</a:t>
            </a:r>
            <a:endParaRPr b="0" i="0" sz="5000" u="none" cap="none" strike="noStrike">
              <a:solidFill>
                <a:srgbClr val="E8E7E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Break</a:t>
            </a:r>
            <a:endParaRPr b="1" i="0" sz="40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21" name="Google Shape;321;p41"/>
          <p:cNvSpPr txBox="1"/>
          <p:nvPr/>
        </p:nvSpPr>
        <p:spPr>
          <a:xfrm>
            <a:off x="2998200" y="2971950"/>
            <a:ext cx="3147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" sz="20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¡10 minutos y volvemos!</a:t>
            </a:r>
            <a:endParaRPr b="0" i="0" sz="20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2"/>
          <p:cNvSpPr txBox="1"/>
          <p:nvPr/>
        </p:nvSpPr>
        <p:spPr>
          <a:xfrm>
            <a:off x="1404863" y="1941375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s" sz="4000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Conjuntos</a:t>
            </a:r>
            <a:endParaRPr b="1" i="0" sz="4000" u="none" cap="none" strike="noStrike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51362" y="1250837"/>
            <a:ext cx="2042550" cy="3122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93288" y="1313975"/>
            <a:ext cx="1958700" cy="298959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65175" y="1317325"/>
            <a:ext cx="1958700" cy="298959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20975" y="1317325"/>
            <a:ext cx="1958700" cy="2989595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6"/>
          <p:cNvSpPr txBox="1"/>
          <p:nvPr/>
        </p:nvSpPr>
        <p:spPr>
          <a:xfrm>
            <a:off x="472700" y="468275"/>
            <a:ext cx="23247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s" sz="30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Temario</a:t>
            </a:r>
            <a:endParaRPr b="1" i="0" sz="30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9" name="Google Shape;59;p16"/>
          <p:cNvSpPr txBox="1"/>
          <p:nvPr/>
        </p:nvSpPr>
        <p:spPr>
          <a:xfrm>
            <a:off x="1320550" y="1479650"/>
            <a:ext cx="1928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200" u="none" cap="none" strike="noStrike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0</a:t>
            </a:r>
            <a:r>
              <a:rPr lang="es" sz="120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6</a:t>
            </a:r>
            <a:endParaRPr b="1" i="0" sz="1600" u="none" cap="none" strike="noStrike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60" name="Google Shape;60;p16"/>
          <p:cNvCxnSpPr/>
          <p:nvPr/>
        </p:nvCxnSpPr>
        <p:spPr>
          <a:xfrm>
            <a:off x="1395275" y="2683775"/>
            <a:ext cx="17784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1" name="Google Shape;61;p16"/>
          <p:cNvSpPr txBox="1"/>
          <p:nvPr/>
        </p:nvSpPr>
        <p:spPr>
          <a:xfrm>
            <a:off x="1320125" y="1969975"/>
            <a:ext cx="1928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lang="es" sz="150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Conjuntos y diccionarios</a:t>
            </a:r>
            <a:endParaRPr b="1" i="0" sz="1500" u="none" cap="none" strike="noStrike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2" name="Google Shape;62;p16"/>
          <p:cNvSpPr txBox="1"/>
          <p:nvPr/>
        </p:nvSpPr>
        <p:spPr>
          <a:xfrm>
            <a:off x="3593075" y="1487775"/>
            <a:ext cx="1928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s" sz="12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0</a:t>
            </a:r>
            <a:r>
              <a:rPr b="1" lang="es"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7</a:t>
            </a:r>
            <a:endParaRPr b="1" i="0" sz="16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63" name="Google Shape;63;p16"/>
          <p:cNvCxnSpPr/>
          <p:nvPr/>
        </p:nvCxnSpPr>
        <p:spPr>
          <a:xfrm>
            <a:off x="3667800" y="2683775"/>
            <a:ext cx="17784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4" name="Google Shape;64;p16"/>
          <p:cNvSpPr txBox="1"/>
          <p:nvPr/>
        </p:nvSpPr>
        <p:spPr>
          <a:xfrm>
            <a:off x="3592650" y="1969975"/>
            <a:ext cx="1928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lang="es" sz="150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Métodos de colecciones</a:t>
            </a:r>
            <a:endParaRPr b="1" i="0" sz="15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5" name="Google Shape;65;p16"/>
          <p:cNvSpPr txBox="1"/>
          <p:nvPr/>
        </p:nvSpPr>
        <p:spPr>
          <a:xfrm>
            <a:off x="5865600" y="1479650"/>
            <a:ext cx="1928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200" u="none" cap="none" strike="noStrike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0</a:t>
            </a:r>
            <a:r>
              <a:rPr lang="es" sz="120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8</a:t>
            </a:r>
            <a:endParaRPr b="1" i="0" sz="1600" u="none" cap="none" strike="noStrike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66" name="Google Shape;66;p16"/>
          <p:cNvCxnSpPr/>
          <p:nvPr/>
        </p:nvCxnSpPr>
        <p:spPr>
          <a:xfrm>
            <a:off x="5940325" y="2683775"/>
            <a:ext cx="17784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7" name="Google Shape;67;p16"/>
          <p:cNvSpPr txBox="1"/>
          <p:nvPr/>
        </p:nvSpPr>
        <p:spPr>
          <a:xfrm>
            <a:off x="5865175" y="1969975"/>
            <a:ext cx="1928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lang="es" sz="150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Manejo de archivos y datos</a:t>
            </a:r>
            <a:endParaRPr b="1" i="0" sz="1500" u="none" cap="none" strike="noStrike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68" name="Google Shape;68;p16"/>
          <p:cNvCxnSpPr/>
          <p:nvPr/>
        </p:nvCxnSpPr>
        <p:spPr>
          <a:xfrm>
            <a:off x="1410700" y="1857075"/>
            <a:ext cx="17784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9" name="Google Shape;69;p16"/>
          <p:cNvCxnSpPr/>
          <p:nvPr/>
        </p:nvCxnSpPr>
        <p:spPr>
          <a:xfrm>
            <a:off x="3683225" y="1857075"/>
            <a:ext cx="17784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0" name="Google Shape;70;p16"/>
          <p:cNvCxnSpPr/>
          <p:nvPr/>
        </p:nvCxnSpPr>
        <p:spPr>
          <a:xfrm>
            <a:off x="5955750" y="1857075"/>
            <a:ext cx="17784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1" name="Google Shape;71;p16"/>
          <p:cNvSpPr txBox="1"/>
          <p:nvPr/>
        </p:nvSpPr>
        <p:spPr>
          <a:xfrm>
            <a:off x="1386800" y="2683775"/>
            <a:ext cx="1802700" cy="9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200"/>
              <a:buFont typeface="DM Sans"/>
              <a:buChar char="✓"/>
            </a:pPr>
            <a:r>
              <a:rPr lang="es"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Conjuntos</a:t>
            </a:r>
            <a:endParaRPr sz="12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200"/>
              <a:buFont typeface="DM Sans"/>
              <a:buChar char="✓"/>
            </a:pPr>
            <a:r>
              <a:rPr lang="es"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Diccionarios</a:t>
            </a:r>
            <a:endParaRPr sz="12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2" name="Google Shape;72;p16"/>
          <p:cNvSpPr txBox="1"/>
          <p:nvPr/>
        </p:nvSpPr>
        <p:spPr>
          <a:xfrm>
            <a:off x="6021900" y="2787713"/>
            <a:ext cx="1646100" cy="13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200"/>
              <a:buFont typeface="DM Sans"/>
              <a:buChar char="✓"/>
            </a:pPr>
            <a:r>
              <a:rPr lang="es"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Persistencia</a:t>
            </a:r>
            <a:endParaRPr sz="12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200"/>
              <a:buFont typeface="DM Sans"/>
              <a:buChar char="✓"/>
            </a:pPr>
            <a:r>
              <a:rPr lang="es"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Archivos JSON</a:t>
            </a:r>
            <a:endParaRPr sz="12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EA90FF"/>
              </a:buClr>
              <a:buSzPts val="1200"/>
              <a:buFont typeface="DM Sans"/>
              <a:buChar char="✓"/>
            </a:pPr>
            <a:r>
              <a:rPr lang="es"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Trabajo con datos reales</a:t>
            </a:r>
            <a:endParaRPr b="0" i="0" sz="12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3" name="Google Shape;73;p16"/>
          <p:cNvSpPr txBox="1"/>
          <p:nvPr/>
        </p:nvSpPr>
        <p:spPr>
          <a:xfrm>
            <a:off x="3749363" y="2815913"/>
            <a:ext cx="1646100" cy="13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DM Sans"/>
              <a:buChar char="✓"/>
            </a:pPr>
            <a:r>
              <a:rPr lang="es" sz="1200" u="sng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  <a:hlinkClick action="ppaction://hlinksldjump" r:id="rId5"/>
              </a:rPr>
              <a:t>Cadenas</a:t>
            </a:r>
            <a:r>
              <a:rPr b="0" i="0" lang="es" sz="1200" u="none" cap="none" strike="noStrike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endParaRPr b="0" i="0" sz="1200" u="none" cap="none" strike="noStrike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DM Sans"/>
              <a:buChar char="✓"/>
            </a:pPr>
            <a:r>
              <a:rPr b="0" lang="es" sz="1200" u="sng" cap="none" strike="noStrike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  <a:hlinkClick action="ppaction://hlinksldjump" r:id="rId6"/>
              </a:rPr>
              <a:t>L</a:t>
            </a:r>
            <a:r>
              <a:rPr lang="es" sz="1200" u="sng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  <a:hlinkClick action="ppaction://hlinksldjump" r:id="rId7"/>
              </a:rPr>
              <a:t>istas</a:t>
            </a:r>
            <a:endParaRPr b="0" sz="1200" cap="none" strike="noStrike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DM Sans"/>
              <a:buChar char="✓"/>
            </a:pPr>
            <a:r>
              <a:rPr lang="es" sz="1200" u="sng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  <a:hlinkClick action="ppaction://hlinksldjump" r:id="rId8"/>
              </a:rPr>
              <a:t>Conjuntos</a:t>
            </a:r>
            <a:endParaRPr sz="1200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1200"/>
              <a:buFont typeface="DM Sans"/>
              <a:buChar char="✓"/>
            </a:pPr>
            <a:r>
              <a:rPr lang="es" sz="1200" u="sng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  <a:hlinkClick action="ppaction://hlinksldjump" r:id="rId9"/>
              </a:rPr>
              <a:t>Diccionarios</a:t>
            </a:r>
            <a:endParaRPr sz="1200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3"/>
          <p:cNvSpPr/>
          <p:nvPr/>
        </p:nvSpPr>
        <p:spPr>
          <a:xfrm>
            <a:off x="647400" y="1189150"/>
            <a:ext cx="7849200" cy="33174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" name="Google Shape;332;p43"/>
          <p:cNvSpPr txBox="1"/>
          <p:nvPr/>
        </p:nvSpPr>
        <p:spPr>
          <a:xfrm>
            <a:off x="1461300" y="345975"/>
            <a:ext cx="62214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lang="es" sz="35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Copy</a:t>
            </a:r>
            <a:endParaRPr b="1" i="0" sz="35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333" name="Google Shape;333;p43"/>
          <p:cNvGrpSpPr/>
          <p:nvPr/>
        </p:nvGrpSpPr>
        <p:grpSpPr>
          <a:xfrm>
            <a:off x="8328901" y="76198"/>
            <a:ext cx="738900" cy="738900"/>
            <a:chOff x="473351" y="619523"/>
            <a:chExt cx="738900" cy="738900"/>
          </a:xfrm>
        </p:grpSpPr>
        <p:sp>
          <p:nvSpPr>
            <p:cNvPr id="334" name="Google Shape;334;p43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35" name="Google Shape;335;p43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36" name="Google Shape;336;p43"/>
          <p:cNvSpPr txBox="1"/>
          <p:nvPr/>
        </p:nvSpPr>
        <p:spPr>
          <a:xfrm>
            <a:off x="4382675" y="2236000"/>
            <a:ext cx="3902700" cy="12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Esta función integrada sirve para hacer que se </a:t>
            </a:r>
            <a:r>
              <a:rPr lang="es" sz="1350">
                <a:highlight>
                  <a:schemeClr val="accent4"/>
                </a:highlight>
                <a:latin typeface="DM Sans"/>
                <a:ea typeface="DM Sans"/>
                <a:cs typeface="DM Sans"/>
                <a:sym typeface="DM Sans"/>
              </a:rPr>
              <a:t>devuelva una copia de un set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. 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Se escribe como: </a:t>
            </a:r>
            <a:r>
              <a:rPr b="1" lang="es" sz="1350"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set.copy(</a:t>
            </a:r>
            <a:r>
              <a:rPr b="1" lang="es" sz="1350"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)</a:t>
            </a:r>
            <a:endParaRPr b="1" sz="1350"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37" name="Google Shape;337;p43"/>
          <p:cNvSpPr txBox="1"/>
          <p:nvPr/>
        </p:nvSpPr>
        <p:spPr>
          <a:xfrm>
            <a:off x="1109450" y="2293150"/>
            <a:ext cx="3000000" cy="1109400"/>
          </a:xfrm>
          <a:prstGeom prst="rect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i="0" lang="es" sz="1350" u="none" cap="none" strike="noStrike">
                <a:solidFill>
                  <a:srgbClr val="770000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&gt;&gt;&gt;</a:t>
            </a:r>
            <a:r>
              <a:rPr i="0" lang="es" sz="1350" u="none" cap="none" strike="noStrike">
                <a:solidFill>
                  <a:srgbClr val="000000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 set1 = {1,2,3,4}</a:t>
            </a:r>
            <a:endParaRPr i="0" sz="1350" u="none" cap="none" strike="noStrike">
              <a:solidFill>
                <a:srgbClr val="000000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i="0" lang="es" sz="1350" u="none" cap="none" strike="noStrike">
                <a:solidFill>
                  <a:srgbClr val="770000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&gt;&gt;&gt;</a:t>
            </a:r>
            <a:r>
              <a:rPr i="0" lang="es" sz="1350" u="none" cap="none" strike="noStrike">
                <a:solidFill>
                  <a:srgbClr val="000000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 set2 = set1.copy()</a:t>
            </a:r>
            <a:endParaRPr i="0" sz="1350" u="none" cap="none" strike="noStrike">
              <a:solidFill>
                <a:srgbClr val="000000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i="0" lang="es" sz="1350" u="none" cap="none" strike="noStrike">
                <a:solidFill>
                  <a:srgbClr val="770000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&gt;&gt;&gt;</a:t>
            </a:r>
            <a:r>
              <a:rPr i="0" lang="es" sz="1350" u="none" cap="none" strike="noStrike">
                <a:solidFill>
                  <a:srgbClr val="000000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 print(set2)</a:t>
            </a:r>
            <a:endParaRPr i="0" sz="1350" u="none" cap="none" strike="noStrike">
              <a:solidFill>
                <a:srgbClr val="000000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i="0" lang="es" sz="1350" u="none" cap="none" strike="noStrike">
                <a:solidFill>
                  <a:srgbClr val="000000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{1,2,3,4}</a:t>
            </a:r>
            <a:endParaRPr i="0" sz="1350" u="none" cap="none" strike="noStrike">
              <a:solidFill>
                <a:srgbClr val="000000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4"/>
          <p:cNvSpPr/>
          <p:nvPr/>
        </p:nvSpPr>
        <p:spPr>
          <a:xfrm>
            <a:off x="647400" y="1189150"/>
            <a:ext cx="7849200" cy="33174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" name="Google Shape;343;p44"/>
          <p:cNvSpPr txBox="1"/>
          <p:nvPr/>
        </p:nvSpPr>
        <p:spPr>
          <a:xfrm>
            <a:off x="1461300" y="345975"/>
            <a:ext cx="62214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lang="es" sz="35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Isdisjoint</a:t>
            </a:r>
            <a:endParaRPr b="1" i="0" sz="35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344" name="Google Shape;344;p44"/>
          <p:cNvGrpSpPr/>
          <p:nvPr/>
        </p:nvGrpSpPr>
        <p:grpSpPr>
          <a:xfrm>
            <a:off x="8328901" y="76198"/>
            <a:ext cx="738900" cy="738900"/>
            <a:chOff x="473351" y="619523"/>
            <a:chExt cx="738900" cy="738900"/>
          </a:xfrm>
        </p:grpSpPr>
        <p:sp>
          <p:nvSpPr>
            <p:cNvPr id="345" name="Google Shape;345;p44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46" name="Google Shape;346;p44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47" name="Google Shape;347;p44"/>
          <p:cNvSpPr txBox="1"/>
          <p:nvPr/>
        </p:nvSpPr>
        <p:spPr>
          <a:xfrm>
            <a:off x="1600871" y="2407975"/>
            <a:ext cx="3000000" cy="1109400"/>
          </a:xfrm>
          <a:prstGeom prst="rect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i="0" lang="es" sz="1350" u="none" cap="none" strike="noStrike">
                <a:solidFill>
                  <a:srgbClr val="770000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&gt;&gt;&gt;</a:t>
            </a:r>
            <a:r>
              <a:rPr i="0" lang="es" sz="1350" u="none" cap="none" strike="noStrike">
                <a:solidFill>
                  <a:srgbClr val="000000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 set1 = {1,2,3}</a:t>
            </a:r>
            <a:endParaRPr i="0" sz="1350" u="none" cap="none" strike="noStrike">
              <a:solidFill>
                <a:srgbClr val="000000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i="0" lang="es" sz="1350" u="none" cap="none" strike="noStrike">
                <a:solidFill>
                  <a:srgbClr val="770000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&gt;&gt;&gt;</a:t>
            </a:r>
            <a:r>
              <a:rPr i="0" lang="es" sz="1350" u="none" cap="none" strike="noStrike">
                <a:solidFill>
                  <a:srgbClr val="000000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 set2 = {3,4,5}</a:t>
            </a:r>
            <a:endParaRPr i="0" sz="1350" u="none" cap="none" strike="noStrike">
              <a:solidFill>
                <a:srgbClr val="000000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i="0" lang="es" sz="1350" u="none" cap="none" strike="noStrike">
                <a:solidFill>
                  <a:srgbClr val="770000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&gt;&gt;&gt;</a:t>
            </a:r>
            <a:r>
              <a:rPr i="0" lang="es" sz="1350" u="none" cap="none" strike="noStrike">
                <a:solidFill>
                  <a:srgbClr val="000000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 set1.isdisjoint(set2)</a:t>
            </a:r>
            <a:endParaRPr i="0" sz="1350" u="none" cap="none" strike="noStrike">
              <a:solidFill>
                <a:srgbClr val="000000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i="0" lang="es" sz="1350" u="none" cap="none" strike="noStrike">
                <a:solidFill>
                  <a:srgbClr val="303F9F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False</a:t>
            </a:r>
            <a:endParaRPr i="0" sz="1350" u="none" cap="none" strike="noStrike">
              <a:solidFill>
                <a:srgbClr val="000000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48" name="Google Shape;348;p44"/>
          <p:cNvSpPr txBox="1"/>
          <p:nvPr/>
        </p:nvSpPr>
        <p:spPr>
          <a:xfrm>
            <a:off x="4868750" y="2143075"/>
            <a:ext cx="33288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Esta función comprueba si el </a:t>
            </a:r>
            <a:r>
              <a:rPr lang="es" sz="1350">
                <a:solidFill>
                  <a:schemeClr val="dk1"/>
                </a:solidFill>
                <a:highlight>
                  <a:schemeClr val="accent4"/>
                </a:highlight>
                <a:latin typeface="DM Sans"/>
                <a:ea typeface="DM Sans"/>
                <a:cs typeface="DM Sans"/>
                <a:sym typeface="DM Sans"/>
              </a:rPr>
              <a:t>set es distinto </a:t>
            </a: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 otro set, es decir, si no hay ningún ítem en común entre ellos. 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Se escribe como: </a:t>
            </a:r>
            <a:r>
              <a:rPr b="1" lang="es" sz="1350">
                <a:solidFill>
                  <a:schemeClr val="dk1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set1.isdisjoint(set2)</a:t>
            </a:r>
            <a:endParaRPr b="1" sz="1350">
              <a:solidFill>
                <a:schemeClr val="dk1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50">
                <a:latin typeface="DM Sans"/>
                <a:ea typeface="DM Sans"/>
                <a:cs typeface="DM Sans"/>
                <a:sym typeface="DM Sans"/>
              </a:rPr>
              <a:t>Nota: </a:t>
            </a:r>
            <a:r>
              <a:rPr lang="es" sz="1350">
                <a:highlight>
                  <a:schemeClr val="accent4"/>
                </a:highlight>
                <a:latin typeface="DM Sans"/>
                <a:ea typeface="DM Sans"/>
                <a:cs typeface="DM Sans"/>
                <a:sym typeface="DM Sans"/>
              </a:rPr>
              <a:t>Devuelve False porque set1 y set2 comparten el 3</a:t>
            </a:r>
            <a:endParaRPr sz="1350">
              <a:highlight>
                <a:schemeClr val="accent4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45"/>
          <p:cNvSpPr/>
          <p:nvPr/>
        </p:nvSpPr>
        <p:spPr>
          <a:xfrm>
            <a:off x="647400" y="1189150"/>
            <a:ext cx="7849200" cy="33174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" name="Google Shape;354;p45"/>
          <p:cNvSpPr txBox="1"/>
          <p:nvPr/>
        </p:nvSpPr>
        <p:spPr>
          <a:xfrm>
            <a:off x="1461300" y="345975"/>
            <a:ext cx="62214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lang="es" sz="35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Issubset</a:t>
            </a:r>
            <a:endParaRPr b="1" i="0" sz="35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355" name="Google Shape;355;p45"/>
          <p:cNvGrpSpPr/>
          <p:nvPr/>
        </p:nvGrpSpPr>
        <p:grpSpPr>
          <a:xfrm>
            <a:off x="8328901" y="76198"/>
            <a:ext cx="738900" cy="738900"/>
            <a:chOff x="473351" y="619523"/>
            <a:chExt cx="738900" cy="738900"/>
          </a:xfrm>
        </p:grpSpPr>
        <p:sp>
          <p:nvSpPr>
            <p:cNvPr id="356" name="Google Shape;356;p45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57" name="Google Shape;357;p45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58" name="Google Shape;358;p45"/>
          <p:cNvSpPr txBox="1"/>
          <p:nvPr/>
        </p:nvSpPr>
        <p:spPr>
          <a:xfrm>
            <a:off x="4836550" y="1880500"/>
            <a:ext cx="3135900" cy="20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Esta función comprueba si el </a:t>
            </a:r>
            <a:r>
              <a:rPr lang="es" sz="1350">
                <a:solidFill>
                  <a:schemeClr val="dk1"/>
                </a:solidFill>
                <a:highlight>
                  <a:schemeClr val="accent4"/>
                </a:highlight>
                <a:latin typeface="DM Sans"/>
                <a:ea typeface="DM Sans"/>
                <a:cs typeface="DM Sans"/>
                <a:sym typeface="DM Sans"/>
              </a:rPr>
              <a:t>set es subset de otro set</a:t>
            </a: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, es decir, si todos sus ítems están en el otro conjunto. 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Se escribe como: </a:t>
            </a:r>
            <a:r>
              <a:rPr b="1" lang="es" sz="1350">
                <a:solidFill>
                  <a:schemeClr val="dk1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set1.issubset(set2)</a:t>
            </a:r>
            <a:endParaRPr b="1" sz="1350">
              <a:solidFill>
                <a:schemeClr val="dk1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50">
                <a:latin typeface="DM Sans"/>
                <a:ea typeface="DM Sans"/>
                <a:cs typeface="DM Sans"/>
                <a:sym typeface="DM Sans"/>
              </a:rPr>
              <a:t>Nota: </a:t>
            </a:r>
            <a:r>
              <a:rPr lang="es" sz="1350">
                <a:highlight>
                  <a:schemeClr val="accent4"/>
                </a:highlight>
                <a:latin typeface="DM Sans"/>
                <a:ea typeface="DM Sans"/>
                <a:cs typeface="DM Sans"/>
                <a:sym typeface="DM Sans"/>
              </a:rPr>
              <a:t>Devuelve False porque set3 no está todo dentro de set4</a:t>
            </a:r>
            <a:endParaRPr sz="1350">
              <a:highlight>
                <a:schemeClr val="accent4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59" name="Google Shape;359;p45"/>
          <p:cNvSpPr txBox="1"/>
          <p:nvPr/>
        </p:nvSpPr>
        <p:spPr>
          <a:xfrm>
            <a:off x="1609975" y="2353300"/>
            <a:ext cx="3000000" cy="1109400"/>
          </a:xfrm>
          <a:prstGeom prst="rect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i="0" lang="es" sz="1350" u="none" cap="none" strike="noStrike">
                <a:solidFill>
                  <a:srgbClr val="770000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&gt;&gt;&gt;</a:t>
            </a:r>
            <a:r>
              <a:rPr i="0" lang="es" sz="1350" u="none" cap="none" strike="noStrike">
                <a:solidFill>
                  <a:srgbClr val="000000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 set3 = {-1,99}</a:t>
            </a:r>
            <a:endParaRPr i="0" sz="1350" u="none" cap="none" strike="noStrike">
              <a:solidFill>
                <a:srgbClr val="000000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i="0" lang="es" sz="1350" u="none" cap="none" strike="noStrike">
                <a:solidFill>
                  <a:srgbClr val="770000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&gt;&gt;&gt;</a:t>
            </a:r>
            <a:r>
              <a:rPr i="0" lang="es" sz="1350" u="none" cap="none" strike="noStrike">
                <a:solidFill>
                  <a:srgbClr val="000000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 set4 = {1,2,3,4,5}</a:t>
            </a:r>
            <a:endParaRPr i="0" sz="1350" u="none" cap="none" strike="noStrike">
              <a:solidFill>
                <a:srgbClr val="000000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i="0" lang="es" sz="1350" u="none" cap="none" strike="noStrike">
                <a:solidFill>
                  <a:srgbClr val="770000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&gt;&gt;&gt;</a:t>
            </a:r>
            <a:r>
              <a:rPr i="0" lang="es" sz="1350" u="none" cap="none" strike="noStrike">
                <a:solidFill>
                  <a:srgbClr val="000000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 set3.issubset(set4)</a:t>
            </a:r>
            <a:endParaRPr i="0" sz="1350" u="none" cap="none" strike="noStrike">
              <a:solidFill>
                <a:srgbClr val="000000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i="0" lang="es" sz="1350" u="none" cap="none" strike="noStrike">
                <a:solidFill>
                  <a:srgbClr val="303F9F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False</a:t>
            </a:r>
            <a:endParaRPr i="0" sz="1350" u="none" cap="none" strike="noStrike">
              <a:solidFill>
                <a:srgbClr val="303F9F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46"/>
          <p:cNvSpPr/>
          <p:nvPr/>
        </p:nvSpPr>
        <p:spPr>
          <a:xfrm>
            <a:off x="647400" y="1189150"/>
            <a:ext cx="7849200" cy="33174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5" name="Google Shape;365;p46"/>
          <p:cNvSpPr txBox="1"/>
          <p:nvPr/>
        </p:nvSpPr>
        <p:spPr>
          <a:xfrm>
            <a:off x="1461300" y="345975"/>
            <a:ext cx="62214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lang="es" sz="35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Issuperset</a:t>
            </a:r>
            <a:endParaRPr b="1" i="0" sz="35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366" name="Google Shape;366;p46"/>
          <p:cNvGrpSpPr/>
          <p:nvPr/>
        </p:nvGrpSpPr>
        <p:grpSpPr>
          <a:xfrm>
            <a:off x="8328901" y="76198"/>
            <a:ext cx="738900" cy="738900"/>
            <a:chOff x="473351" y="619523"/>
            <a:chExt cx="738900" cy="738900"/>
          </a:xfrm>
        </p:grpSpPr>
        <p:sp>
          <p:nvSpPr>
            <p:cNvPr id="367" name="Google Shape;367;p46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68" name="Google Shape;368;p46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69" name="Google Shape;369;p46"/>
          <p:cNvSpPr txBox="1"/>
          <p:nvPr/>
        </p:nvSpPr>
        <p:spPr>
          <a:xfrm>
            <a:off x="4447000" y="1959900"/>
            <a:ext cx="3752700" cy="16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Esta función es muy similar al issubset, la diferencia es que esta </a:t>
            </a:r>
            <a:r>
              <a:rPr lang="es" sz="1350">
                <a:highlight>
                  <a:schemeClr val="accent4"/>
                </a:highlight>
                <a:latin typeface="DM Sans"/>
                <a:ea typeface="DM Sans"/>
                <a:cs typeface="DM Sans"/>
                <a:sym typeface="DM Sans"/>
              </a:rPr>
              <a:t>comprueba si el set es contenedor de otro set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, es decir, si contiene todos los ítems de otro set. 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Se escribe como: </a:t>
            </a:r>
            <a:r>
              <a:rPr b="1" lang="es" sz="1350"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set1.issuperset(set2)</a:t>
            </a:r>
            <a:endParaRPr b="1" sz="1350"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70" name="Google Shape;370;p46"/>
          <p:cNvSpPr txBox="1"/>
          <p:nvPr/>
        </p:nvSpPr>
        <p:spPr>
          <a:xfrm>
            <a:off x="1351400" y="2084850"/>
            <a:ext cx="2865900" cy="1389300"/>
          </a:xfrm>
          <a:prstGeom prst="rect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i="0" lang="es" sz="1350" u="none" cap="none" strike="noStrike">
                <a:solidFill>
                  <a:srgbClr val="770000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&gt;&gt;&gt;</a:t>
            </a:r>
            <a:r>
              <a:rPr i="0" lang="es" sz="1350" u="none" cap="none" strike="noStrike">
                <a:solidFill>
                  <a:srgbClr val="000000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 set5 = {1,2,3}</a:t>
            </a:r>
            <a:endParaRPr i="0" sz="1350" u="none" cap="none" strike="noStrike">
              <a:solidFill>
                <a:srgbClr val="000000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i="0" lang="es" sz="1350" u="none" cap="none" strike="noStrike">
                <a:solidFill>
                  <a:srgbClr val="770000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&gt;&gt;&gt;</a:t>
            </a:r>
            <a:r>
              <a:rPr i="0" lang="es" sz="1350" u="none" cap="none" strike="noStrike">
                <a:solidFill>
                  <a:srgbClr val="000000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 set6 = {1,2}</a:t>
            </a:r>
            <a:endParaRPr i="0" sz="1350" u="none" cap="none" strike="noStrike">
              <a:solidFill>
                <a:srgbClr val="000000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i="0" lang="es" sz="1350" u="none" cap="none" strike="noStrike">
                <a:solidFill>
                  <a:srgbClr val="770000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&gt;&gt;&gt;</a:t>
            </a:r>
            <a:r>
              <a:rPr i="0" lang="es" sz="1350" u="none" cap="none" strike="noStrike">
                <a:solidFill>
                  <a:srgbClr val="000000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 set5.issuperset(set6)</a:t>
            </a:r>
            <a:endParaRPr i="0" sz="1350" u="none" cap="none" strike="noStrike">
              <a:solidFill>
                <a:srgbClr val="000000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i="0" lang="es" sz="1350" u="none" cap="none" strike="noStrike">
                <a:solidFill>
                  <a:srgbClr val="303F9F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True</a:t>
            </a:r>
            <a:endParaRPr i="0" sz="1350" u="none" cap="none" strike="noStrike">
              <a:solidFill>
                <a:srgbClr val="303F9F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i="0" sz="1350" u="none" cap="none" strike="noStrike">
              <a:solidFill>
                <a:srgbClr val="000000"/>
              </a:solidFill>
              <a:highlight>
                <a:srgbClr val="FFFF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47"/>
          <p:cNvSpPr/>
          <p:nvPr/>
        </p:nvSpPr>
        <p:spPr>
          <a:xfrm>
            <a:off x="647400" y="1189150"/>
            <a:ext cx="7849200" cy="33174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6" name="Google Shape;376;p47"/>
          <p:cNvSpPr txBox="1"/>
          <p:nvPr/>
        </p:nvSpPr>
        <p:spPr>
          <a:xfrm>
            <a:off x="1461300" y="345975"/>
            <a:ext cx="62214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lang="es" sz="35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Unión</a:t>
            </a:r>
            <a:endParaRPr b="1" i="0" sz="35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377" name="Google Shape;377;p47"/>
          <p:cNvGrpSpPr/>
          <p:nvPr/>
        </p:nvGrpSpPr>
        <p:grpSpPr>
          <a:xfrm>
            <a:off x="8328901" y="76198"/>
            <a:ext cx="738900" cy="738900"/>
            <a:chOff x="473351" y="619523"/>
            <a:chExt cx="738900" cy="738900"/>
          </a:xfrm>
        </p:grpSpPr>
        <p:sp>
          <p:nvSpPr>
            <p:cNvPr id="378" name="Google Shape;378;p47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79" name="Google Shape;379;p47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80" name="Google Shape;380;p47"/>
          <p:cNvSpPr txBox="1"/>
          <p:nvPr/>
        </p:nvSpPr>
        <p:spPr>
          <a:xfrm>
            <a:off x="4600600" y="2339950"/>
            <a:ext cx="37920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Esta función une </a:t>
            </a:r>
            <a:r>
              <a:rPr lang="es" sz="1350">
                <a:highlight>
                  <a:schemeClr val="accent4"/>
                </a:highlight>
                <a:latin typeface="DM Sans"/>
                <a:ea typeface="DM Sans"/>
                <a:cs typeface="DM Sans"/>
                <a:sym typeface="DM Sans"/>
              </a:rPr>
              <a:t>un set con otro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, y </a:t>
            </a:r>
            <a:r>
              <a:rPr lang="es" sz="1350">
                <a:highlight>
                  <a:schemeClr val="accent4"/>
                </a:highlight>
                <a:latin typeface="DM Sans"/>
                <a:ea typeface="DM Sans"/>
                <a:cs typeface="DM Sans"/>
                <a:sym typeface="DM Sans"/>
              </a:rPr>
              <a:t>devuelve el resultado en un nuevo set.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 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Se escribe como: </a:t>
            </a:r>
            <a:r>
              <a:rPr b="1" lang="es" sz="1350"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set1.union(set2)</a:t>
            </a:r>
            <a:endParaRPr b="1" sz="1350"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81" name="Google Shape;381;p47"/>
          <p:cNvSpPr txBox="1"/>
          <p:nvPr/>
        </p:nvSpPr>
        <p:spPr>
          <a:xfrm>
            <a:off x="1461300" y="2293150"/>
            <a:ext cx="3000000" cy="1109400"/>
          </a:xfrm>
          <a:prstGeom prst="rect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i="0" lang="es" sz="1350" u="none" cap="none" strike="noStrike">
                <a:solidFill>
                  <a:srgbClr val="770000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&gt;&gt;&gt;</a:t>
            </a:r>
            <a:r>
              <a:rPr i="0" lang="es" sz="1350" u="none" cap="none" strike="noStrike">
                <a:solidFill>
                  <a:srgbClr val="000000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 set1 = {1,2,3}</a:t>
            </a:r>
            <a:endParaRPr i="0" sz="1350" u="none" cap="none" strike="noStrike">
              <a:solidFill>
                <a:srgbClr val="000000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i="0" lang="es" sz="1350" u="none" cap="none" strike="noStrike">
                <a:solidFill>
                  <a:srgbClr val="770000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&gt;&gt;&gt;</a:t>
            </a:r>
            <a:r>
              <a:rPr i="0" lang="es" sz="1350" u="none" cap="none" strike="noStrike">
                <a:solidFill>
                  <a:srgbClr val="000000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 set2 = {3,4,5}</a:t>
            </a:r>
            <a:endParaRPr i="0" sz="1350" u="none" cap="none" strike="noStrike">
              <a:solidFill>
                <a:srgbClr val="000000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i="0" lang="es" sz="1350" u="none" cap="none" strike="noStrike">
                <a:solidFill>
                  <a:srgbClr val="770000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&gt;&gt;&gt;</a:t>
            </a:r>
            <a:r>
              <a:rPr i="0" lang="es" sz="1350" u="none" cap="none" strike="noStrike">
                <a:solidFill>
                  <a:srgbClr val="000000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 set1.union(set2)</a:t>
            </a:r>
            <a:endParaRPr i="0" sz="1350" u="none" cap="none" strike="noStrike">
              <a:solidFill>
                <a:srgbClr val="000000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i="0" lang="es" sz="1350" u="none" cap="none" strike="noStrike">
                <a:solidFill>
                  <a:srgbClr val="000000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{1,2,3,4,5}</a:t>
            </a:r>
            <a:endParaRPr i="0" sz="1350" u="none" cap="none" strike="noStrike">
              <a:solidFill>
                <a:srgbClr val="000000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48"/>
          <p:cNvSpPr/>
          <p:nvPr/>
        </p:nvSpPr>
        <p:spPr>
          <a:xfrm>
            <a:off x="647400" y="1189150"/>
            <a:ext cx="7849200" cy="33174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7" name="Google Shape;387;p48"/>
          <p:cNvSpPr txBox="1"/>
          <p:nvPr/>
        </p:nvSpPr>
        <p:spPr>
          <a:xfrm>
            <a:off x="1461300" y="345975"/>
            <a:ext cx="62214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lang="es" sz="35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Difference</a:t>
            </a:r>
            <a:endParaRPr b="1" i="0" sz="35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388" name="Google Shape;388;p48"/>
          <p:cNvGrpSpPr/>
          <p:nvPr/>
        </p:nvGrpSpPr>
        <p:grpSpPr>
          <a:xfrm>
            <a:off x="8328901" y="76198"/>
            <a:ext cx="738900" cy="738900"/>
            <a:chOff x="473351" y="619523"/>
            <a:chExt cx="738900" cy="738900"/>
          </a:xfrm>
        </p:grpSpPr>
        <p:sp>
          <p:nvSpPr>
            <p:cNvPr id="389" name="Google Shape;389;p48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90" name="Google Shape;390;p48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91" name="Google Shape;391;p48"/>
          <p:cNvSpPr txBox="1"/>
          <p:nvPr/>
        </p:nvSpPr>
        <p:spPr>
          <a:xfrm>
            <a:off x="4708000" y="1856225"/>
            <a:ext cx="3339300" cy="22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Esta función encuentra todos los elementos no comunes entre dos set, es decir, nos </a:t>
            </a:r>
            <a:r>
              <a:rPr lang="es" sz="1350">
                <a:solidFill>
                  <a:schemeClr val="dk1"/>
                </a:solidFill>
                <a:highlight>
                  <a:schemeClr val="accent4"/>
                </a:highlight>
                <a:latin typeface="DM Sans"/>
                <a:ea typeface="DM Sans"/>
                <a:cs typeface="DM Sans"/>
                <a:sym typeface="DM Sans"/>
              </a:rPr>
              <a:t>devuelve un set de ítems diferentes entre cada set</a:t>
            </a: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. 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Se escribe como: </a:t>
            </a:r>
            <a:r>
              <a:rPr b="1" lang="es" sz="1350">
                <a:solidFill>
                  <a:schemeClr val="dk1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set1.difference(set2)</a:t>
            </a:r>
            <a:endParaRPr b="1" sz="1350">
              <a:solidFill>
                <a:schemeClr val="dk1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50">
                <a:latin typeface="DM Sans"/>
                <a:ea typeface="DM Sans"/>
                <a:cs typeface="DM Sans"/>
                <a:sym typeface="DM Sans"/>
              </a:rPr>
              <a:t>Nota: </a:t>
            </a:r>
            <a:r>
              <a:rPr lang="es" sz="1350">
                <a:highlight>
                  <a:schemeClr val="accent4"/>
                </a:highlight>
                <a:latin typeface="DM Sans"/>
                <a:ea typeface="DM Sans"/>
                <a:cs typeface="DM Sans"/>
                <a:sym typeface="DM Sans"/>
              </a:rPr>
              <a:t>Acá devuelve 1 y 2 por qué le pregunta básicamente “que tengo de diferente al set2?”</a:t>
            </a:r>
            <a:endParaRPr sz="1350">
              <a:highlight>
                <a:schemeClr val="accent4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92" name="Google Shape;392;p48"/>
          <p:cNvSpPr txBox="1"/>
          <p:nvPr/>
        </p:nvSpPr>
        <p:spPr>
          <a:xfrm>
            <a:off x="1289925" y="2432825"/>
            <a:ext cx="3000000" cy="1109400"/>
          </a:xfrm>
          <a:prstGeom prst="rect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i="0" lang="es" sz="1350" u="none" cap="none" strike="noStrike">
                <a:solidFill>
                  <a:srgbClr val="770000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&gt;&gt;&gt;</a:t>
            </a:r>
            <a:r>
              <a:rPr i="0" lang="es" sz="1350" u="none" cap="none" strike="noStrike">
                <a:solidFill>
                  <a:srgbClr val="000000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 set1 = {1,2,3}</a:t>
            </a:r>
            <a:endParaRPr i="0" sz="1350" u="none" cap="none" strike="noStrike">
              <a:solidFill>
                <a:srgbClr val="000000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i="0" lang="es" sz="1350" u="none" cap="none" strike="noStrike">
                <a:solidFill>
                  <a:srgbClr val="770000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&gt;&gt;&gt;</a:t>
            </a:r>
            <a:r>
              <a:rPr i="0" lang="es" sz="1350" u="none" cap="none" strike="noStrike">
                <a:solidFill>
                  <a:srgbClr val="000000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 set2 = {3,4,5}</a:t>
            </a:r>
            <a:endParaRPr i="0" sz="1350" u="none" cap="none" strike="noStrike">
              <a:solidFill>
                <a:srgbClr val="000000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i="0" lang="es" sz="1350" u="none" cap="none" strike="noStrike">
                <a:solidFill>
                  <a:srgbClr val="770000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&gt;&gt;&gt;</a:t>
            </a:r>
            <a:r>
              <a:rPr i="0" lang="es" sz="1350" u="none" cap="none" strike="noStrike">
                <a:solidFill>
                  <a:srgbClr val="000000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 set1.difference(set2)</a:t>
            </a:r>
            <a:endParaRPr i="0" sz="1350" u="none" cap="none" strike="noStrike">
              <a:solidFill>
                <a:srgbClr val="000000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i="0" lang="es" sz="1350" u="none" cap="none" strike="noStrike">
                <a:solidFill>
                  <a:srgbClr val="000000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{1,2}</a:t>
            </a:r>
            <a:endParaRPr i="0" sz="1350" u="none" cap="none" strike="noStrike">
              <a:solidFill>
                <a:srgbClr val="000000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49"/>
          <p:cNvSpPr/>
          <p:nvPr/>
        </p:nvSpPr>
        <p:spPr>
          <a:xfrm>
            <a:off x="647400" y="1189150"/>
            <a:ext cx="7849200" cy="33174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8" name="Google Shape;398;p49"/>
          <p:cNvSpPr txBox="1"/>
          <p:nvPr/>
        </p:nvSpPr>
        <p:spPr>
          <a:xfrm>
            <a:off x="1461300" y="345975"/>
            <a:ext cx="62214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lang="es" sz="35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Difference_update</a:t>
            </a:r>
            <a:endParaRPr b="1" i="0" sz="35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399" name="Google Shape;399;p49"/>
          <p:cNvGrpSpPr/>
          <p:nvPr/>
        </p:nvGrpSpPr>
        <p:grpSpPr>
          <a:xfrm>
            <a:off x="8328901" y="76198"/>
            <a:ext cx="738900" cy="738900"/>
            <a:chOff x="473351" y="619523"/>
            <a:chExt cx="738900" cy="738900"/>
          </a:xfrm>
        </p:grpSpPr>
        <p:sp>
          <p:nvSpPr>
            <p:cNvPr id="400" name="Google Shape;400;p49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01" name="Google Shape;401;p49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02" name="Google Shape;402;p49"/>
          <p:cNvSpPr txBox="1"/>
          <p:nvPr/>
        </p:nvSpPr>
        <p:spPr>
          <a:xfrm>
            <a:off x="4661325" y="1716550"/>
            <a:ext cx="3514800" cy="22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Similar al difference, pero esta función nos guarda los ítems distintos en el set originales, es decir, le </a:t>
            </a:r>
            <a:r>
              <a:rPr lang="es" sz="1350">
                <a:solidFill>
                  <a:schemeClr val="dk1"/>
                </a:solidFill>
                <a:highlight>
                  <a:schemeClr val="accent4"/>
                </a:highlight>
                <a:latin typeface="DM Sans"/>
                <a:ea typeface="DM Sans"/>
                <a:cs typeface="DM Sans"/>
                <a:sym typeface="DM Sans"/>
              </a:rPr>
              <a:t>asigna como nuevo valor los ítems diferentes</a:t>
            </a: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. 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Se escribe como: </a:t>
            </a:r>
            <a:r>
              <a:rPr b="1" lang="es" sz="1350">
                <a:solidFill>
                  <a:schemeClr val="dk1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set1.difference_update(set2)</a:t>
            </a:r>
            <a:endParaRPr b="1" sz="1350">
              <a:solidFill>
                <a:schemeClr val="dk1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50">
                <a:latin typeface="DM Sans"/>
                <a:ea typeface="DM Sans"/>
                <a:cs typeface="DM Sans"/>
                <a:sym typeface="DM Sans"/>
              </a:rPr>
              <a:t>Nota: </a:t>
            </a:r>
            <a:r>
              <a:rPr lang="es" sz="1350">
                <a:highlight>
                  <a:schemeClr val="accent4"/>
                </a:highlight>
                <a:latin typeface="DM Sans"/>
                <a:ea typeface="DM Sans"/>
                <a:cs typeface="DM Sans"/>
                <a:sym typeface="DM Sans"/>
              </a:rPr>
              <a:t>Ahora set1 vale {1,2} porque es la diferencia que tenía con set2</a:t>
            </a:r>
            <a:endParaRPr sz="1350">
              <a:highlight>
                <a:schemeClr val="accent4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03" name="Google Shape;403;p49"/>
          <p:cNvSpPr txBox="1"/>
          <p:nvPr/>
        </p:nvSpPr>
        <p:spPr>
          <a:xfrm>
            <a:off x="1040625" y="2432825"/>
            <a:ext cx="3406200" cy="1348200"/>
          </a:xfrm>
          <a:prstGeom prst="rect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i="0" lang="es" sz="1350" u="none" cap="none" strike="noStrike">
                <a:solidFill>
                  <a:srgbClr val="770000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&gt;&gt;&gt;</a:t>
            </a:r>
            <a:r>
              <a:rPr i="0" lang="es" sz="1350" u="none" cap="none" strike="noStrike">
                <a:solidFill>
                  <a:srgbClr val="000000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 set1 = {1,2,3}</a:t>
            </a:r>
            <a:endParaRPr i="0" sz="1350" u="none" cap="none" strike="noStrike">
              <a:solidFill>
                <a:srgbClr val="000000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i="0" lang="es" sz="1350" u="none" cap="none" strike="noStrike">
                <a:solidFill>
                  <a:srgbClr val="770000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&gt;&gt;&gt;</a:t>
            </a:r>
            <a:r>
              <a:rPr i="0" lang="es" sz="1350" u="none" cap="none" strike="noStrike">
                <a:solidFill>
                  <a:srgbClr val="000000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 set2 = {3,4,5}</a:t>
            </a:r>
            <a:endParaRPr i="0" sz="1350" u="none" cap="none" strike="noStrike">
              <a:solidFill>
                <a:srgbClr val="000000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i="0" lang="es" sz="1350" u="none" cap="none" strike="noStrike">
                <a:solidFill>
                  <a:srgbClr val="770000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&gt;&gt;&gt;</a:t>
            </a:r>
            <a:r>
              <a:rPr i="0" lang="es" sz="1350" u="none" cap="none" strike="noStrike">
                <a:solidFill>
                  <a:srgbClr val="000000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 set1.difference_update(set2)</a:t>
            </a:r>
            <a:endParaRPr i="0" sz="1350" u="none" cap="none" strike="noStrike">
              <a:solidFill>
                <a:srgbClr val="000000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i="0" lang="es" sz="1350" u="none" cap="none" strike="noStrike">
                <a:solidFill>
                  <a:srgbClr val="770000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&gt;&gt;&gt;</a:t>
            </a:r>
            <a:r>
              <a:rPr i="0" lang="es" sz="1350" u="none" cap="none" strike="noStrike">
                <a:solidFill>
                  <a:srgbClr val="000000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 print(set1)</a:t>
            </a:r>
            <a:endParaRPr i="0" sz="1350" u="none" cap="none" strike="noStrike">
              <a:solidFill>
                <a:srgbClr val="000000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i="0" lang="es" sz="1350" u="none" cap="none" strike="noStrike">
                <a:solidFill>
                  <a:srgbClr val="000000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{1,2}</a:t>
            </a:r>
            <a:endParaRPr i="0" sz="1350" u="none" cap="none" strike="noStrike">
              <a:solidFill>
                <a:srgbClr val="000000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50"/>
          <p:cNvSpPr/>
          <p:nvPr/>
        </p:nvSpPr>
        <p:spPr>
          <a:xfrm>
            <a:off x="647400" y="1189150"/>
            <a:ext cx="7849200" cy="33174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p50"/>
          <p:cNvSpPr txBox="1"/>
          <p:nvPr/>
        </p:nvSpPr>
        <p:spPr>
          <a:xfrm>
            <a:off x="1461300" y="345975"/>
            <a:ext cx="62214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lang="es" sz="35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Intersection</a:t>
            </a:r>
            <a:endParaRPr b="1" i="0" sz="35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410" name="Google Shape;410;p50"/>
          <p:cNvGrpSpPr/>
          <p:nvPr/>
        </p:nvGrpSpPr>
        <p:grpSpPr>
          <a:xfrm>
            <a:off x="8328901" y="76198"/>
            <a:ext cx="738900" cy="738900"/>
            <a:chOff x="473351" y="619523"/>
            <a:chExt cx="738900" cy="738900"/>
          </a:xfrm>
        </p:grpSpPr>
        <p:sp>
          <p:nvSpPr>
            <p:cNvPr id="411" name="Google Shape;411;p50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12" name="Google Shape;412;p50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13" name="Google Shape;413;p50"/>
          <p:cNvSpPr txBox="1"/>
          <p:nvPr/>
        </p:nvSpPr>
        <p:spPr>
          <a:xfrm>
            <a:off x="4682750" y="2132050"/>
            <a:ext cx="3527700" cy="16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Esta función devuelve un set con todos los elementos comunes entre dos set, es decir, nos </a:t>
            </a:r>
            <a:r>
              <a:rPr lang="es" sz="1350">
                <a:highlight>
                  <a:schemeClr val="accent4"/>
                </a:highlight>
                <a:latin typeface="DM Sans"/>
                <a:ea typeface="DM Sans"/>
                <a:cs typeface="DM Sans"/>
                <a:sym typeface="DM Sans"/>
              </a:rPr>
              <a:t>devuelve un set de ítems iguales entre cada set. </a:t>
            </a:r>
            <a:endParaRPr sz="1350">
              <a:highlight>
                <a:schemeClr val="accent4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highlight>
                <a:schemeClr val="accent4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Se escribe como: </a:t>
            </a:r>
            <a:r>
              <a:rPr b="1" lang="es" sz="1350"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set1.intersection(set2)</a:t>
            </a:r>
            <a:endParaRPr b="1" sz="1350"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14" name="Google Shape;414;p50"/>
          <p:cNvSpPr txBox="1"/>
          <p:nvPr/>
        </p:nvSpPr>
        <p:spPr>
          <a:xfrm>
            <a:off x="1409875" y="2293150"/>
            <a:ext cx="3000000" cy="1109400"/>
          </a:xfrm>
          <a:prstGeom prst="rect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i="0" lang="es" sz="1350" u="none" cap="none" strike="noStrike">
                <a:solidFill>
                  <a:srgbClr val="770000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&gt;&gt;&gt;</a:t>
            </a:r>
            <a:r>
              <a:rPr i="0" lang="es" sz="1350" u="none" cap="none" strike="noStrike">
                <a:solidFill>
                  <a:srgbClr val="000000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 set1 = {1,2,3}</a:t>
            </a:r>
            <a:endParaRPr i="0" sz="1350" u="none" cap="none" strike="noStrike">
              <a:solidFill>
                <a:srgbClr val="000000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i="0" lang="es" sz="1350" u="none" cap="none" strike="noStrike">
                <a:solidFill>
                  <a:srgbClr val="770000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&gt;&gt;&gt;</a:t>
            </a:r>
            <a:r>
              <a:rPr i="0" lang="es" sz="1350" u="none" cap="none" strike="noStrike">
                <a:solidFill>
                  <a:srgbClr val="000000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 set2 = {3,4,5}</a:t>
            </a:r>
            <a:endParaRPr i="0" sz="1350" u="none" cap="none" strike="noStrike">
              <a:solidFill>
                <a:srgbClr val="000000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i="0" lang="es" sz="1350" u="none" cap="none" strike="noStrike">
                <a:solidFill>
                  <a:srgbClr val="770000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&gt;&gt;&gt;</a:t>
            </a:r>
            <a:r>
              <a:rPr i="0" lang="es" sz="1350" u="none" cap="none" strike="noStrike">
                <a:solidFill>
                  <a:srgbClr val="000000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 set1.intersection(set2)</a:t>
            </a:r>
            <a:endParaRPr i="0" sz="1350" u="none" cap="none" strike="noStrike">
              <a:solidFill>
                <a:srgbClr val="000000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i="0" lang="es" sz="1350" u="none" cap="none" strike="noStrike">
                <a:solidFill>
                  <a:srgbClr val="000000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{3}</a:t>
            </a:r>
            <a:endParaRPr i="0" sz="1350" u="none" cap="none" strike="noStrike">
              <a:solidFill>
                <a:srgbClr val="000000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51"/>
          <p:cNvSpPr/>
          <p:nvPr/>
        </p:nvSpPr>
        <p:spPr>
          <a:xfrm>
            <a:off x="647400" y="1189150"/>
            <a:ext cx="7849200" cy="33174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51"/>
          <p:cNvSpPr txBox="1"/>
          <p:nvPr/>
        </p:nvSpPr>
        <p:spPr>
          <a:xfrm>
            <a:off x="1461300" y="345975"/>
            <a:ext cx="62214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lang="es" sz="35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Intersection_update</a:t>
            </a:r>
            <a:endParaRPr b="1" i="0" sz="35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421" name="Google Shape;421;p51"/>
          <p:cNvGrpSpPr/>
          <p:nvPr/>
        </p:nvGrpSpPr>
        <p:grpSpPr>
          <a:xfrm>
            <a:off x="8328901" y="76198"/>
            <a:ext cx="738900" cy="738900"/>
            <a:chOff x="473351" y="619523"/>
            <a:chExt cx="738900" cy="738900"/>
          </a:xfrm>
        </p:grpSpPr>
        <p:sp>
          <p:nvSpPr>
            <p:cNvPr id="422" name="Google Shape;422;p51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23" name="Google Shape;423;p51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24" name="Google Shape;424;p51"/>
          <p:cNvSpPr txBox="1"/>
          <p:nvPr/>
        </p:nvSpPr>
        <p:spPr>
          <a:xfrm>
            <a:off x="4982775" y="1975625"/>
            <a:ext cx="3000300" cy="22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Es exactamente igual al intersection, pero esta función actualiza el set original, es decir, le </a:t>
            </a:r>
            <a:r>
              <a:rPr lang="es" sz="1350">
                <a:solidFill>
                  <a:schemeClr val="dk1"/>
                </a:solidFill>
                <a:highlight>
                  <a:schemeClr val="accent4"/>
                </a:highlight>
                <a:latin typeface="DM Sans"/>
                <a:ea typeface="DM Sans"/>
                <a:cs typeface="DM Sans"/>
                <a:sym typeface="DM Sans"/>
              </a:rPr>
              <a:t>asigna como nuevo valor los ítems en común</a:t>
            </a: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. 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Se escribe como: </a:t>
            </a:r>
            <a:r>
              <a:rPr b="1" lang="es" sz="1350">
                <a:solidFill>
                  <a:schemeClr val="dk1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set1.intersection_update(set2)</a:t>
            </a:r>
            <a:endParaRPr b="1" sz="1350">
              <a:solidFill>
                <a:schemeClr val="dk1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50">
                <a:latin typeface="DM Sans"/>
                <a:ea typeface="DM Sans"/>
                <a:cs typeface="DM Sans"/>
                <a:sym typeface="DM Sans"/>
              </a:rPr>
              <a:t>Nota: </a:t>
            </a:r>
            <a:r>
              <a:rPr lang="es" sz="1350">
                <a:highlight>
                  <a:schemeClr val="accent4"/>
                </a:highlight>
                <a:latin typeface="DM Sans"/>
                <a:ea typeface="DM Sans"/>
                <a:cs typeface="DM Sans"/>
                <a:sym typeface="DM Sans"/>
              </a:rPr>
              <a:t>Ahora set1 vale los ítems en común con set2</a:t>
            </a:r>
            <a:endParaRPr sz="1350">
              <a:highlight>
                <a:schemeClr val="accent4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25" name="Google Shape;425;p51"/>
          <p:cNvSpPr txBox="1"/>
          <p:nvPr/>
        </p:nvSpPr>
        <p:spPr>
          <a:xfrm>
            <a:off x="907050" y="2432825"/>
            <a:ext cx="3912600" cy="1348200"/>
          </a:xfrm>
          <a:prstGeom prst="rect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i="0" lang="es" sz="1350" u="none" cap="none" strike="noStrike">
                <a:solidFill>
                  <a:srgbClr val="770000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&gt;&gt;&gt;</a:t>
            </a:r>
            <a:r>
              <a:rPr i="0" lang="es" sz="1350" u="none" cap="none" strike="noStrike">
                <a:solidFill>
                  <a:srgbClr val="000000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 set1 = {1,2,3}</a:t>
            </a:r>
            <a:endParaRPr i="0" sz="1350" u="none" cap="none" strike="noStrike">
              <a:solidFill>
                <a:srgbClr val="000000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i="0" lang="es" sz="1350" u="none" cap="none" strike="noStrike">
                <a:solidFill>
                  <a:srgbClr val="770000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&gt;&gt;&gt;</a:t>
            </a:r>
            <a:r>
              <a:rPr i="0" lang="es" sz="1350" u="none" cap="none" strike="noStrike">
                <a:solidFill>
                  <a:srgbClr val="000000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 set2 = {3,4,5}</a:t>
            </a:r>
            <a:endParaRPr i="0" sz="1350" u="none" cap="none" strike="noStrike">
              <a:solidFill>
                <a:srgbClr val="000000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i="0" lang="es" sz="1350" u="none" cap="none" strike="noStrike">
                <a:solidFill>
                  <a:srgbClr val="770000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&gt;&gt;&gt;</a:t>
            </a:r>
            <a:r>
              <a:rPr i="0" lang="es" sz="1350" u="none" cap="none" strike="noStrike">
                <a:solidFill>
                  <a:srgbClr val="000000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b="1" i="0" lang="es" sz="1350" u="none" cap="none" strike="noStrike">
                <a:solidFill>
                  <a:srgbClr val="000000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set1.intersection_update</a:t>
            </a:r>
            <a:r>
              <a:rPr i="0" lang="es" sz="1350" u="none" cap="none" strike="noStrike">
                <a:solidFill>
                  <a:srgbClr val="000000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(set2)</a:t>
            </a:r>
            <a:endParaRPr i="0" sz="1350" u="none" cap="none" strike="noStrike">
              <a:solidFill>
                <a:srgbClr val="000000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i="0" lang="es" sz="1350" u="none" cap="none" strike="noStrike">
                <a:solidFill>
                  <a:srgbClr val="770000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&gt;&gt;&gt;</a:t>
            </a:r>
            <a:r>
              <a:rPr i="0" lang="es" sz="1350" u="none" cap="none" strike="noStrike">
                <a:solidFill>
                  <a:srgbClr val="000000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 print(set1)</a:t>
            </a:r>
            <a:endParaRPr i="0" sz="1350" u="none" cap="none" strike="noStrike">
              <a:solidFill>
                <a:srgbClr val="000000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i="0" lang="es" sz="1350" u="none" cap="none" strike="noStrike">
                <a:solidFill>
                  <a:srgbClr val="000000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{3}</a:t>
            </a:r>
            <a:endParaRPr i="0" sz="1350" u="none" cap="none" strike="noStrike">
              <a:solidFill>
                <a:srgbClr val="000000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0" name="Google Shape;430;p52"/>
          <p:cNvGrpSpPr/>
          <p:nvPr/>
        </p:nvGrpSpPr>
        <p:grpSpPr>
          <a:xfrm>
            <a:off x="4202556" y="994173"/>
            <a:ext cx="738900" cy="738900"/>
            <a:chOff x="974706" y="2467173"/>
            <a:chExt cx="738900" cy="738900"/>
          </a:xfrm>
        </p:grpSpPr>
        <p:sp>
          <p:nvSpPr>
            <p:cNvPr id="431" name="Google Shape;431;p52"/>
            <p:cNvSpPr/>
            <p:nvPr/>
          </p:nvSpPr>
          <p:spPr>
            <a:xfrm>
              <a:off x="974706" y="2467173"/>
              <a:ext cx="738900" cy="738900"/>
            </a:xfrm>
            <a:prstGeom prst="ellipse">
              <a:avLst/>
            </a:prstGeom>
            <a:solidFill>
              <a:srgbClr val="EA9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32" name="Google Shape;432;p52" title="ícono de actividad en clase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09750" y="2610275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33" name="Google Shape;433;p52"/>
          <p:cNvSpPr txBox="1"/>
          <p:nvPr/>
        </p:nvSpPr>
        <p:spPr>
          <a:xfrm>
            <a:off x="1461300" y="2208625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Colecciones 2</a:t>
            </a:r>
            <a:endParaRPr b="1" i="0" sz="4000" u="none" cap="none" strike="noStrike">
              <a:solidFill>
                <a:schemeClr val="dk1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34" name="Google Shape;434;p52"/>
          <p:cNvSpPr txBox="1"/>
          <p:nvPr/>
        </p:nvSpPr>
        <p:spPr>
          <a:xfrm>
            <a:off x="987300" y="3849138"/>
            <a:ext cx="7169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" sz="2000" u="none" cap="none" strike="noStrike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Duración: </a:t>
            </a:r>
            <a:r>
              <a:rPr b="1" lang="es" sz="2000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15</a:t>
            </a:r>
            <a:r>
              <a:rPr b="1" lang="es" sz="2000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 minutos</a:t>
            </a:r>
            <a:endParaRPr b="1" i="0" sz="2000" u="none" cap="none" strike="noStrike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35" name="Google Shape;435;p52"/>
          <p:cNvSpPr txBox="1"/>
          <p:nvPr/>
        </p:nvSpPr>
        <p:spPr>
          <a:xfrm>
            <a:off x="987300" y="2947538"/>
            <a:ext cx="7169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" sz="200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Analizar e interpretar los siguientes conjuntos en Python</a:t>
            </a:r>
            <a:endParaRPr b="0" i="0" sz="2000" u="none" cap="none" strike="noStrike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/>
          <p:nvPr/>
        </p:nvSpPr>
        <p:spPr>
          <a:xfrm>
            <a:off x="501450" y="468275"/>
            <a:ext cx="81411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s" sz="30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Objetivos de la clase</a:t>
            </a:r>
            <a:endParaRPr b="1" i="0" sz="30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79" name="Google Shape;79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72438" y="1545313"/>
            <a:ext cx="196975" cy="196975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7"/>
          <p:cNvSpPr txBox="1"/>
          <p:nvPr/>
        </p:nvSpPr>
        <p:spPr>
          <a:xfrm>
            <a:off x="2690561" y="1451613"/>
            <a:ext cx="42813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1" lang="es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Utilizar </a:t>
            </a:r>
            <a:r>
              <a:rPr lang="es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funciones avanzadas de cadenas, listas, conjuntos y diccionarios</a:t>
            </a:r>
            <a:endParaRPr b="0" i="0" sz="135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0" name="Google Shape;440;p53"/>
          <p:cNvGrpSpPr/>
          <p:nvPr/>
        </p:nvGrpSpPr>
        <p:grpSpPr>
          <a:xfrm>
            <a:off x="457347" y="468298"/>
            <a:ext cx="431074" cy="431074"/>
            <a:chOff x="974706" y="2467173"/>
            <a:chExt cx="738900" cy="738900"/>
          </a:xfrm>
        </p:grpSpPr>
        <p:sp>
          <p:nvSpPr>
            <p:cNvPr id="441" name="Google Shape;441;p53"/>
            <p:cNvSpPr/>
            <p:nvPr/>
          </p:nvSpPr>
          <p:spPr>
            <a:xfrm>
              <a:off x="974706" y="2467173"/>
              <a:ext cx="738900" cy="738900"/>
            </a:xfrm>
            <a:prstGeom prst="ellipse">
              <a:avLst/>
            </a:prstGeom>
            <a:solidFill>
              <a:srgbClr val="EA9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42" name="Google Shape;442;p53" title="ícono de actividad en clase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09750" y="2610275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43" name="Google Shape;443;p53"/>
          <p:cNvSpPr txBox="1"/>
          <p:nvPr/>
        </p:nvSpPr>
        <p:spPr>
          <a:xfrm>
            <a:off x="501450" y="1081750"/>
            <a:ext cx="4987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Colecciones 2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444" name="Google Shape;444;p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  <p:sp>
        <p:nvSpPr>
          <p:cNvPr id="445" name="Google Shape;445;p53"/>
          <p:cNvSpPr txBox="1"/>
          <p:nvPr/>
        </p:nvSpPr>
        <p:spPr>
          <a:xfrm>
            <a:off x="930550" y="468275"/>
            <a:ext cx="2461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" sz="16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ACTIVIDAD EN CLASE</a:t>
            </a:r>
            <a:endParaRPr b="0" i="0" sz="14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46" name="Google Shape;446;p53"/>
          <p:cNvSpPr txBox="1"/>
          <p:nvPr/>
        </p:nvSpPr>
        <p:spPr>
          <a:xfrm>
            <a:off x="4461575" y="468325"/>
            <a:ext cx="3000000" cy="43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Ejemplo 1: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my_set_1 = set([1, 2, 3])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my_set_2 = set([3, 4, 5])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my_new_set = my_set_1.union(my_set_2)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print(my_new_set)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Ejemplo 2: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my_set_1 = set([1, 2, 3])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my_set_2 = set([3, 4, 5])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my_new_set = my_set_1.intersection(my_set_2)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print(my_new_set)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Ejemplo 3: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my_set_1 = set([1, 2, 3])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my_set_2 = set([3, 4, 5])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my_new_set = my_set_1.difference(my_set_2)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print(my_new_set)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47" name="Google Shape;447;p53"/>
          <p:cNvSpPr txBox="1"/>
          <p:nvPr/>
        </p:nvSpPr>
        <p:spPr>
          <a:xfrm>
            <a:off x="644651" y="2202290"/>
            <a:ext cx="3467100" cy="7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highlight>
                  <a:schemeClr val="accent4"/>
                </a:highlight>
                <a:latin typeface="DM Sans"/>
                <a:ea typeface="DM Sans"/>
                <a:cs typeface="DM Sans"/>
                <a:sym typeface="DM Sans"/>
              </a:rPr>
              <a:t>¡</a:t>
            </a:r>
            <a:r>
              <a:rPr lang="es" sz="1350" u="none" cap="none" strike="noStrike">
                <a:solidFill>
                  <a:srgbClr val="000000"/>
                </a:solidFill>
                <a:highlight>
                  <a:schemeClr val="accent4"/>
                </a:highlight>
                <a:latin typeface="DM Sans"/>
                <a:ea typeface="DM Sans"/>
                <a:cs typeface="DM Sans"/>
                <a:sym typeface="DM Sans"/>
              </a:rPr>
              <a:t>Importante!</a:t>
            </a:r>
            <a:r>
              <a:rPr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Ejecuta el código para analizar cada una de las salidas! 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54"/>
          <p:cNvSpPr txBox="1"/>
          <p:nvPr/>
        </p:nvSpPr>
        <p:spPr>
          <a:xfrm>
            <a:off x="1404863" y="1941375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s" sz="400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Diccionarios</a:t>
            </a:r>
            <a:endParaRPr b="1" i="0" sz="40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55"/>
          <p:cNvSpPr/>
          <p:nvPr/>
        </p:nvSpPr>
        <p:spPr>
          <a:xfrm>
            <a:off x="647400" y="1189150"/>
            <a:ext cx="7849200" cy="33174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8" name="Google Shape;458;p55"/>
          <p:cNvSpPr txBox="1"/>
          <p:nvPr/>
        </p:nvSpPr>
        <p:spPr>
          <a:xfrm>
            <a:off x="1461300" y="345975"/>
            <a:ext cx="62214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lang="es" sz="35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Get</a:t>
            </a:r>
            <a:endParaRPr b="1" i="0" sz="35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459" name="Google Shape;459;p55"/>
          <p:cNvGrpSpPr/>
          <p:nvPr/>
        </p:nvGrpSpPr>
        <p:grpSpPr>
          <a:xfrm>
            <a:off x="8328901" y="76198"/>
            <a:ext cx="738900" cy="738900"/>
            <a:chOff x="473351" y="619523"/>
            <a:chExt cx="738900" cy="738900"/>
          </a:xfrm>
        </p:grpSpPr>
        <p:sp>
          <p:nvSpPr>
            <p:cNvPr id="460" name="Google Shape;460;p55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61" name="Google Shape;461;p55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62" name="Google Shape;462;p55"/>
          <p:cNvSpPr txBox="1"/>
          <p:nvPr/>
        </p:nvSpPr>
        <p:spPr>
          <a:xfrm>
            <a:off x="801825" y="1320100"/>
            <a:ext cx="74514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La función get sirve para poder </a:t>
            </a:r>
            <a:r>
              <a:rPr lang="es" sz="1350">
                <a:highlight>
                  <a:schemeClr val="accent4"/>
                </a:highlight>
                <a:latin typeface="DM Sans"/>
                <a:ea typeface="DM Sans"/>
                <a:cs typeface="DM Sans"/>
                <a:sym typeface="DM Sans"/>
              </a:rPr>
              <a:t>buscar un elemento a partir de su key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, en el caso de no encontrar devuelve un valor por defecto que le indicamos nosotros. Se escribe como: </a:t>
            </a:r>
            <a:r>
              <a:rPr lang="es" sz="1350">
                <a:highlight>
                  <a:schemeClr val="accent4"/>
                </a:highlight>
                <a:latin typeface="DM Sans"/>
                <a:ea typeface="DM Sans"/>
                <a:cs typeface="DM Sans"/>
                <a:sym typeface="DM Sans"/>
              </a:rPr>
              <a:t>dict.get(key, “valor por defecto”)</a:t>
            </a:r>
            <a:endParaRPr sz="1350">
              <a:highlight>
                <a:schemeClr val="accent4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63" name="Google Shape;463;p55"/>
          <p:cNvSpPr txBox="1"/>
          <p:nvPr/>
        </p:nvSpPr>
        <p:spPr>
          <a:xfrm>
            <a:off x="1241100" y="2335900"/>
            <a:ext cx="6661800" cy="1348200"/>
          </a:xfrm>
          <a:prstGeom prst="rect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i="0" lang="es" sz="1350" u="none" cap="none" strike="noStrike">
                <a:solidFill>
                  <a:srgbClr val="770000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&gt;&gt;&gt;</a:t>
            </a:r>
            <a:r>
              <a:rPr i="0" lang="es" sz="1350" u="none" cap="none" strike="noStrike">
                <a:solidFill>
                  <a:srgbClr val="000000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 colores = { "amarillo":"yellow", "azul":"blue", "verde":"green" }</a:t>
            </a:r>
            <a:endParaRPr i="0" sz="1350" u="none" cap="none" strike="noStrike">
              <a:solidFill>
                <a:srgbClr val="000000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i="0" lang="es" sz="1350" u="none" cap="none" strike="noStrike">
                <a:solidFill>
                  <a:srgbClr val="770000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&gt;&gt;&gt;</a:t>
            </a:r>
            <a:r>
              <a:rPr i="0" lang="es" sz="1350" u="none" cap="none" strike="noStrike">
                <a:solidFill>
                  <a:srgbClr val="000000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 colores.get(“rojo”, “no hay clave rojo”)</a:t>
            </a:r>
            <a:endParaRPr i="0" sz="1350" u="none" cap="none" strike="noStrike">
              <a:solidFill>
                <a:srgbClr val="000000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i="0" lang="es" sz="1350" u="none" cap="none" strike="noStrike">
                <a:solidFill>
                  <a:srgbClr val="000000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“no hay clave rojo”</a:t>
            </a:r>
            <a:endParaRPr i="0" sz="1350" u="none" cap="none" strike="noStrike">
              <a:solidFill>
                <a:srgbClr val="000000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i="0" lang="es" sz="1350" u="none" cap="none" strike="noStrike">
                <a:solidFill>
                  <a:srgbClr val="770000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&gt;&gt;&gt;</a:t>
            </a:r>
            <a:r>
              <a:rPr i="0" lang="es" sz="1350" u="none" cap="none" strike="noStrike">
                <a:solidFill>
                  <a:srgbClr val="000000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 colores.get(“amarillo”, “no hay clave amarillo”)</a:t>
            </a:r>
            <a:endParaRPr i="0" sz="1350" u="none" cap="none" strike="noStrike">
              <a:solidFill>
                <a:srgbClr val="000000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i="0" lang="es" sz="1350" u="none" cap="none" strike="noStrike">
                <a:solidFill>
                  <a:srgbClr val="000000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“yellow”</a:t>
            </a:r>
            <a:endParaRPr i="0" sz="1350" u="none" cap="none" strike="noStrike">
              <a:solidFill>
                <a:srgbClr val="000000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56"/>
          <p:cNvSpPr/>
          <p:nvPr/>
        </p:nvSpPr>
        <p:spPr>
          <a:xfrm>
            <a:off x="647400" y="1189150"/>
            <a:ext cx="7849200" cy="33174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9" name="Google Shape;469;p56"/>
          <p:cNvSpPr txBox="1"/>
          <p:nvPr/>
        </p:nvSpPr>
        <p:spPr>
          <a:xfrm>
            <a:off x="1461300" y="345975"/>
            <a:ext cx="62214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lang="es" sz="35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Keys</a:t>
            </a:r>
            <a:endParaRPr b="1" i="0" sz="35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470" name="Google Shape;470;p56"/>
          <p:cNvGrpSpPr/>
          <p:nvPr/>
        </p:nvGrpSpPr>
        <p:grpSpPr>
          <a:xfrm>
            <a:off x="8328901" y="76198"/>
            <a:ext cx="738900" cy="738900"/>
            <a:chOff x="473351" y="619523"/>
            <a:chExt cx="738900" cy="738900"/>
          </a:xfrm>
        </p:grpSpPr>
        <p:sp>
          <p:nvSpPr>
            <p:cNvPr id="471" name="Google Shape;471;p56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72" name="Google Shape;472;p56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73" name="Google Shape;473;p56"/>
          <p:cNvSpPr txBox="1"/>
          <p:nvPr/>
        </p:nvSpPr>
        <p:spPr>
          <a:xfrm>
            <a:off x="5193900" y="2339950"/>
            <a:ext cx="3035700" cy="14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La función key sirve para poder </a:t>
            </a:r>
            <a:r>
              <a:rPr lang="es" sz="1350">
                <a:highlight>
                  <a:schemeClr val="accent4"/>
                </a:highlight>
                <a:latin typeface="DM Sans"/>
                <a:ea typeface="DM Sans"/>
                <a:cs typeface="DM Sans"/>
                <a:sym typeface="DM Sans"/>
              </a:rPr>
              <a:t>traer todas las claves de un diccionario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 en el caso de desconocerlas. 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Se escribe como: </a:t>
            </a:r>
            <a:r>
              <a:rPr b="1" lang="es" sz="1350"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dict.keys()</a:t>
            </a:r>
            <a:endParaRPr b="1" sz="1350"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74" name="Google Shape;474;p56"/>
          <p:cNvSpPr txBox="1"/>
          <p:nvPr/>
        </p:nvSpPr>
        <p:spPr>
          <a:xfrm>
            <a:off x="1045950" y="2293150"/>
            <a:ext cx="4050600" cy="1109400"/>
          </a:xfrm>
          <a:prstGeom prst="rect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i="0" lang="es" sz="1350" u="none" cap="none" strike="noStrike">
                <a:solidFill>
                  <a:srgbClr val="770000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&gt;&gt;&gt;</a:t>
            </a:r>
            <a:r>
              <a:rPr i="0" lang="es" sz="1350" u="none" cap="none" strike="noStrike">
                <a:solidFill>
                  <a:srgbClr val="000000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 colores = { "amarillo":"yellow", "azul":"blue", "verde":"green" }</a:t>
            </a:r>
            <a:endParaRPr i="0" sz="1350" u="none" cap="none" strike="noStrike">
              <a:solidFill>
                <a:srgbClr val="000000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i="0" lang="es" sz="1350" u="none" cap="none" strike="noStrike">
                <a:solidFill>
                  <a:srgbClr val="770000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&gt;&gt;&gt;</a:t>
            </a:r>
            <a:r>
              <a:rPr i="0" lang="es" sz="1350" u="none" cap="none" strike="noStrike">
                <a:solidFill>
                  <a:srgbClr val="000000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 colores</a:t>
            </a:r>
            <a:r>
              <a:rPr b="1" i="0" lang="es" sz="1350" u="none" cap="none" strike="noStrike">
                <a:solidFill>
                  <a:srgbClr val="000000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.keys()</a:t>
            </a:r>
            <a:endParaRPr b="1" i="0" sz="1350" u="none" cap="none" strike="noStrike">
              <a:solidFill>
                <a:srgbClr val="000000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i="0" lang="es" sz="1350" u="none" cap="none" strike="noStrike">
                <a:solidFill>
                  <a:srgbClr val="000000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dict_keys(['amarillo', 'azul', 'verde'])</a:t>
            </a:r>
            <a:endParaRPr i="0" sz="1350" u="none" cap="none" strike="noStrike">
              <a:solidFill>
                <a:srgbClr val="000000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57"/>
          <p:cNvSpPr/>
          <p:nvPr/>
        </p:nvSpPr>
        <p:spPr>
          <a:xfrm>
            <a:off x="647400" y="1189150"/>
            <a:ext cx="7849200" cy="33174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0" name="Google Shape;480;p57"/>
          <p:cNvSpPr txBox="1"/>
          <p:nvPr/>
        </p:nvSpPr>
        <p:spPr>
          <a:xfrm>
            <a:off x="1461300" y="345975"/>
            <a:ext cx="62214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lang="es" sz="35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Values</a:t>
            </a:r>
            <a:endParaRPr b="1" i="0" sz="35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481" name="Google Shape;481;p57"/>
          <p:cNvGrpSpPr/>
          <p:nvPr/>
        </p:nvGrpSpPr>
        <p:grpSpPr>
          <a:xfrm>
            <a:off x="8328901" y="76198"/>
            <a:ext cx="738900" cy="738900"/>
            <a:chOff x="473351" y="619523"/>
            <a:chExt cx="738900" cy="738900"/>
          </a:xfrm>
        </p:grpSpPr>
        <p:sp>
          <p:nvSpPr>
            <p:cNvPr id="482" name="Google Shape;482;p57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83" name="Google Shape;483;p57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84" name="Google Shape;484;p57"/>
          <p:cNvSpPr txBox="1"/>
          <p:nvPr/>
        </p:nvSpPr>
        <p:spPr>
          <a:xfrm>
            <a:off x="5497100" y="2236000"/>
            <a:ext cx="2777700" cy="14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La función values es similar a keys, pero esta sirve para poder </a:t>
            </a:r>
            <a:r>
              <a:rPr lang="es" sz="1350">
                <a:highlight>
                  <a:schemeClr val="accent4"/>
                </a:highlight>
                <a:latin typeface="DM Sans"/>
                <a:ea typeface="DM Sans"/>
                <a:cs typeface="DM Sans"/>
                <a:sym typeface="DM Sans"/>
              </a:rPr>
              <a:t>traer todos los valores de un diccionario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. 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Se escribe como: </a:t>
            </a:r>
            <a:r>
              <a:rPr b="1" lang="es" sz="1350"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dict.values()</a:t>
            </a:r>
            <a:endParaRPr b="1" sz="1350"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85" name="Google Shape;485;p57"/>
          <p:cNvSpPr txBox="1"/>
          <p:nvPr/>
        </p:nvSpPr>
        <p:spPr>
          <a:xfrm>
            <a:off x="904150" y="2293150"/>
            <a:ext cx="4335300" cy="1109400"/>
          </a:xfrm>
          <a:prstGeom prst="rect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i="0" lang="es" sz="1350" u="none" cap="none" strike="noStrike">
                <a:solidFill>
                  <a:srgbClr val="770000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&gt;&gt;&gt;</a:t>
            </a:r>
            <a:r>
              <a:rPr i="0" lang="es" sz="1350" u="none" cap="none" strike="noStrike">
                <a:solidFill>
                  <a:srgbClr val="000000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 colores = { "amarillo":"yellow", "azul":"blue", "verde":"green" }</a:t>
            </a:r>
            <a:endParaRPr i="0" sz="1350" u="none" cap="none" strike="noStrike">
              <a:solidFill>
                <a:srgbClr val="000000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i="0" lang="es" sz="1350" u="none" cap="none" strike="noStrike">
                <a:solidFill>
                  <a:srgbClr val="770000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&gt;&gt;&gt;</a:t>
            </a:r>
            <a:r>
              <a:rPr i="0" lang="es" sz="1350" u="none" cap="none" strike="noStrike">
                <a:solidFill>
                  <a:srgbClr val="000000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 colores.values()</a:t>
            </a:r>
            <a:endParaRPr i="0" sz="1350" u="none" cap="none" strike="noStrike">
              <a:solidFill>
                <a:srgbClr val="000000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i="0" lang="es" sz="1350" u="none" cap="none" strike="noStrike">
                <a:solidFill>
                  <a:srgbClr val="000000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dict_values(['yellow', 'blue', 'green'])</a:t>
            </a:r>
            <a:endParaRPr i="0" sz="1350" u="none" cap="none" strike="noStrike">
              <a:solidFill>
                <a:srgbClr val="000000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58"/>
          <p:cNvSpPr/>
          <p:nvPr/>
        </p:nvSpPr>
        <p:spPr>
          <a:xfrm>
            <a:off x="647400" y="1189150"/>
            <a:ext cx="7849200" cy="33174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1" name="Google Shape;491;p58"/>
          <p:cNvSpPr txBox="1"/>
          <p:nvPr/>
        </p:nvSpPr>
        <p:spPr>
          <a:xfrm>
            <a:off x="1461300" y="345975"/>
            <a:ext cx="62214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lang="es" sz="35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Items</a:t>
            </a:r>
            <a:endParaRPr b="1" i="0" sz="35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492" name="Google Shape;492;p58"/>
          <p:cNvGrpSpPr/>
          <p:nvPr/>
        </p:nvGrpSpPr>
        <p:grpSpPr>
          <a:xfrm>
            <a:off x="8328901" y="76198"/>
            <a:ext cx="738900" cy="738900"/>
            <a:chOff x="473351" y="619523"/>
            <a:chExt cx="738900" cy="738900"/>
          </a:xfrm>
        </p:grpSpPr>
        <p:sp>
          <p:nvSpPr>
            <p:cNvPr id="493" name="Google Shape;493;p58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94" name="Google Shape;494;p58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95" name="Google Shape;495;p58"/>
          <p:cNvSpPr txBox="1"/>
          <p:nvPr/>
        </p:nvSpPr>
        <p:spPr>
          <a:xfrm>
            <a:off x="6495025" y="1820350"/>
            <a:ext cx="1716000" cy="22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La función items es similar a keys y values, pero esta </a:t>
            </a:r>
            <a:r>
              <a:rPr lang="es" sz="1350">
                <a:highlight>
                  <a:schemeClr val="accent4"/>
                </a:highlight>
                <a:latin typeface="DM Sans"/>
                <a:ea typeface="DM Sans"/>
                <a:cs typeface="DM Sans"/>
                <a:sym typeface="DM Sans"/>
              </a:rPr>
              <a:t>crea una lista con clave y valor de los ítems de un diccionario. </a:t>
            </a:r>
            <a:endParaRPr sz="1350">
              <a:highlight>
                <a:schemeClr val="accent4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Se escribe como: </a:t>
            </a:r>
            <a:r>
              <a:rPr b="1" lang="es" sz="1350">
                <a:latin typeface="DM Sans"/>
                <a:ea typeface="DM Sans"/>
                <a:cs typeface="DM Sans"/>
                <a:sym typeface="DM Sans"/>
              </a:rPr>
              <a:t>dict.items()</a:t>
            </a:r>
            <a:endParaRPr b="1" sz="13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96" name="Google Shape;496;p58"/>
          <p:cNvSpPr txBox="1"/>
          <p:nvPr/>
        </p:nvSpPr>
        <p:spPr>
          <a:xfrm>
            <a:off x="993475" y="1611425"/>
            <a:ext cx="5366700" cy="2561100"/>
          </a:xfrm>
          <a:prstGeom prst="rect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i="0" lang="es" sz="1350" u="none" cap="none" strike="noStrike">
                <a:solidFill>
                  <a:srgbClr val="770000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&gt;&gt;&gt;</a:t>
            </a:r>
            <a:r>
              <a:rPr i="0" lang="es" sz="1350" u="none" cap="none" strike="noStrike">
                <a:solidFill>
                  <a:srgbClr val="000000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 colores = { "amarillo":"yellow", "azul":"blue", "verde":"green" }</a:t>
            </a:r>
            <a:endParaRPr sz="1350"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i="0" lang="es" sz="1350" u="none" cap="none" strike="noStrike">
                <a:solidFill>
                  <a:srgbClr val="770000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&gt;&gt;&gt;</a:t>
            </a:r>
            <a:r>
              <a:rPr i="0" lang="es" sz="1350" u="none" cap="none" strike="noStrike">
                <a:solidFill>
                  <a:srgbClr val="000000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 colores.items()</a:t>
            </a:r>
            <a:endParaRPr i="0" sz="1350" u="none" cap="none" strike="noStrike">
              <a:solidFill>
                <a:srgbClr val="000000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i="0" lang="es" sz="1350" u="none" cap="none" strike="noStrike">
                <a:solidFill>
                  <a:srgbClr val="000000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dict_items([('amarillo', 'yellow'), ('azul', 'blue'), ('verde', 'green')])</a:t>
            </a:r>
            <a:endParaRPr i="0" sz="1350" u="none" cap="none" strike="noStrike">
              <a:solidFill>
                <a:srgbClr val="000000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i="0" sz="1350" u="none" cap="none" strike="noStrike">
              <a:solidFill>
                <a:srgbClr val="000000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i="0" lang="es" sz="1350" u="none" cap="none" strike="noStrike">
                <a:solidFill>
                  <a:srgbClr val="770000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&gt;&gt;&gt;</a:t>
            </a:r>
            <a:r>
              <a:rPr i="0" lang="es" sz="1350" u="none" cap="none" strike="noStrike">
                <a:solidFill>
                  <a:srgbClr val="000000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i="0" lang="es" sz="1350" u="none" cap="none" strike="noStrike">
                <a:solidFill>
                  <a:srgbClr val="303F9F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for </a:t>
            </a:r>
            <a:r>
              <a:rPr i="0" lang="es" sz="1350" u="none" cap="none" strike="noStrike">
                <a:solidFill>
                  <a:srgbClr val="000000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clave, valor </a:t>
            </a:r>
            <a:r>
              <a:rPr i="0" lang="es" sz="1350" u="none" cap="none" strike="noStrike">
                <a:solidFill>
                  <a:srgbClr val="303F9F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in </a:t>
            </a:r>
            <a:r>
              <a:rPr i="0" lang="es" sz="1350" u="none" cap="none" strike="noStrike">
                <a:solidFill>
                  <a:srgbClr val="000000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colores</a:t>
            </a:r>
            <a:r>
              <a:rPr b="1" i="0" lang="es" sz="1350" u="none" cap="none" strike="noStrike">
                <a:solidFill>
                  <a:srgbClr val="000000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.items</a:t>
            </a:r>
            <a:r>
              <a:rPr i="0" lang="es" sz="1350" u="none" cap="none" strike="noStrike">
                <a:solidFill>
                  <a:srgbClr val="000000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():</a:t>
            </a:r>
            <a:endParaRPr i="0" sz="1350" u="none" cap="none" strike="noStrike">
              <a:solidFill>
                <a:srgbClr val="000000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457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i="0" lang="es" sz="1350" u="none" cap="none" strike="noStrike">
                <a:solidFill>
                  <a:srgbClr val="BA2121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print</a:t>
            </a:r>
            <a:r>
              <a:rPr i="0" lang="es" sz="1350" u="none" cap="none" strike="noStrike">
                <a:solidFill>
                  <a:srgbClr val="000000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(clave, valor)</a:t>
            </a:r>
            <a:endParaRPr i="0" sz="1350" u="none" cap="none" strike="noStrike">
              <a:solidFill>
                <a:srgbClr val="000000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i="0" lang="es" sz="1350" u="none" cap="none" strike="noStrike">
                <a:solidFill>
                  <a:srgbClr val="770000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&gt;&gt;&gt; </a:t>
            </a:r>
            <a:r>
              <a:rPr i="0" lang="es" sz="1350" u="none" cap="none" strike="noStrike">
                <a:solidFill>
                  <a:srgbClr val="000000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amarillo yellow</a:t>
            </a:r>
            <a:endParaRPr i="0" sz="1350" u="none" cap="none" strike="noStrike">
              <a:solidFill>
                <a:srgbClr val="000000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i="0" lang="es" sz="1350" u="none" cap="none" strike="noStrike">
                <a:solidFill>
                  <a:srgbClr val="770000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&gt;&gt;&gt; </a:t>
            </a:r>
            <a:r>
              <a:rPr i="0" lang="es" sz="1350" u="none" cap="none" strike="noStrike">
                <a:solidFill>
                  <a:srgbClr val="000000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azul blue</a:t>
            </a:r>
            <a:endParaRPr i="0" sz="1350" u="none" cap="none" strike="noStrike">
              <a:solidFill>
                <a:srgbClr val="000000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i="0" lang="es" sz="1350" u="none" cap="none" strike="noStrike">
                <a:solidFill>
                  <a:srgbClr val="770000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&gt;&gt;&gt; </a:t>
            </a:r>
            <a:r>
              <a:rPr i="0" lang="es" sz="1350" u="none" cap="none" strike="noStrike">
                <a:solidFill>
                  <a:srgbClr val="000000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verde green</a:t>
            </a:r>
            <a:endParaRPr i="0" sz="1350" u="none" cap="none" strike="noStrike">
              <a:solidFill>
                <a:srgbClr val="000000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i="0" sz="1350" u="none" cap="none" strike="noStrike">
              <a:solidFill>
                <a:srgbClr val="000000"/>
              </a:solidFill>
              <a:highlight>
                <a:srgbClr val="FFFF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59"/>
          <p:cNvSpPr txBox="1"/>
          <p:nvPr/>
        </p:nvSpPr>
        <p:spPr>
          <a:xfrm>
            <a:off x="1461300" y="345975"/>
            <a:ext cx="62214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5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Repositorio Github</a:t>
            </a:r>
            <a:endParaRPr b="1" sz="35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02" name="Google Shape;502;p59"/>
          <p:cNvSpPr/>
          <p:nvPr/>
        </p:nvSpPr>
        <p:spPr>
          <a:xfrm>
            <a:off x="647400" y="1189150"/>
            <a:ext cx="7849200" cy="33174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p59"/>
          <p:cNvSpPr txBox="1"/>
          <p:nvPr/>
        </p:nvSpPr>
        <p:spPr>
          <a:xfrm>
            <a:off x="1021500" y="2885850"/>
            <a:ext cx="43005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71475" lvl="0" marL="457200" rtl="0" algn="l">
              <a:spcBef>
                <a:spcPts val="0"/>
              </a:spcBef>
              <a:spcAft>
                <a:spcPts val="0"/>
              </a:spcAft>
              <a:buSzPts val="2250"/>
              <a:buFont typeface="DM Sans"/>
              <a:buChar char="✓"/>
            </a:pPr>
            <a:r>
              <a:rPr lang="es" sz="2250" u="sng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  <a:hlinkClick r:id="rId3"/>
              </a:rPr>
              <a:t>Repositorio Python</a:t>
            </a:r>
            <a:endParaRPr sz="22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04" name="Google Shape;504;p59"/>
          <p:cNvSpPr txBox="1"/>
          <p:nvPr/>
        </p:nvSpPr>
        <p:spPr>
          <a:xfrm>
            <a:off x="1021500" y="1728575"/>
            <a:ext cx="57651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latin typeface="DM Sans"/>
                <a:ea typeface="DM Sans"/>
                <a:cs typeface="DM Sans"/>
                <a:sym typeface="DM Sans"/>
              </a:rPr>
              <a:t>Te dejamos el acceso al Repositorio de Github donde encontrarás todo el material complementario y scripts de la clase. </a:t>
            </a:r>
            <a:endParaRPr sz="180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505" name="Google Shape;505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06400" y="2324100"/>
            <a:ext cx="1162050" cy="116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0" name="Google Shape;510;p60"/>
          <p:cNvGrpSpPr/>
          <p:nvPr/>
        </p:nvGrpSpPr>
        <p:grpSpPr>
          <a:xfrm>
            <a:off x="4202556" y="994173"/>
            <a:ext cx="738900" cy="738900"/>
            <a:chOff x="974706" y="2467173"/>
            <a:chExt cx="738900" cy="738900"/>
          </a:xfrm>
        </p:grpSpPr>
        <p:sp>
          <p:nvSpPr>
            <p:cNvPr id="511" name="Google Shape;511;p60"/>
            <p:cNvSpPr/>
            <p:nvPr/>
          </p:nvSpPr>
          <p:spPr>
            <a:xfrm>
              <a:off x="974706" y="2467173"/>
              <a:ext cx="738900" cy="738900"/>
            </a:xfrm>
            <a:prstGeom prst="ellipse">
              <a:avLst/>
            </a:prstGeom>
            <a:solidFill>
              <a:srgbClr val="EA9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12" name="Google Shape;512;p60" title="ícono de actividad en clase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09750" y="2610275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13" name="Google Shape;513;p60"/>
          <p:cNvSpPr txBox="1"/>
          <p:nvPr/>
        </p:nvSpPr>
        <p:spPr>
          <a:xfrm>
            <a:off x="1461300" y="2208625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Colecciones 3</a:t>
            </a:r>
            <a:endParaRPr b="1" i="0" sz="4000" u="none" cap="none" strike="noStrike">
              <a:solidFill>
                <a:schemeClr val="dk1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14" name="Google Shape;514;p60"/>
          <p:cNvSpPr txBox="1"/>
          <p:nvPr/>
        </p:nvSpPr>
        <p:spPr>
          <a:xfrm>
            <a:off x="987300" y="3849138"/>
            <a:ext cx="7169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" sz="2000" u="none" cap="none" strike="noStrike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Duración: </a:t>
            </a:r>
            <a:r>
              <a:rPr b="1" lang="es" sz="2000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15</a:t>
            </a:r>
            <a:r>
              <a:rPr b="1" lang="es" sz="2000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 minutos</a:t>
            </a:r>
            <a:endParaRPr b="1" i="0" sz="2000" u="none" cap="none" strike="noStrike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9" name="Google Shape;519;p61"/>
          <p:cNvGrpSpPr/>
          <p:nvPr/>
        </p:nvGrpSpPr>
        <p:grpSpPr>
          <a:xfrm>
            <a:off x="457347" y="468298"/>
            <a:ext cx="431074" cy="431074"/>
            <a:chOff x="974706" y="2467173"/>
            <a:chExt cx="738900" cy="738900"/>
          </a:xfrm>
        </p:grpSpPr>
        <p:sp>
          <p:nvSpPr>
            <p:cNvPr id="520" name="Google Shape;520;p61"/>
            <p:cNvSpPr/>
            <p:nvPr/>
          </p:nvSpPr>
          <p:spPr>
            <a:xfrm>
              <a:off x="974706" y="2467173"/>
              <a:ext cx="738900" cy="738900"/>
            </a:xfrm>
            <a:prstGeom prst="ellipse">
              <a:avLst/>
            </a:prstGeom>
            <a:solidFill>
              <a:srgbClr val="EA9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21" name="Google Shape;521;p61" title="ícono de actividad en clase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09750" y="2610275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22" name="Google Shape;522;p61"/>
          <p:cNvSpPr txBox="1"/>
          <p:nvPr/>
        </p:nvSpPr>
        <p:spPr>
          <a:xfrm>
            <a:off x="501450" y="1081750"/>
            <a:ext cx="4987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Colecciones 3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523" name="Google Shape;523;p6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  <p:sp>
        <p:nvSpPr>
          <p:cNvPr id="524" name="Google Shape;524;p61"/>
          <p:cNvSpPr txBox="1"/>
          <p:nvPr/>
        </p:nvSpPr>
        <p:spPr>
          <a:xfrm>
            <a:off x="601025" y="2003025"/>
            <a:ext cx="5858700" cy="24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1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Descripción de la actividad. </a:t>
            </a:r>
            <a:endParaRPr b="1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Escribir un programa que guarde en una variable en un diccionario {'Dolar':'$','Euro':'€', 'Libra':'£'}. 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Luego se le deberá solicitar al usuario que ingrese la divisa que desea visualizar. 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En el caso de ingresar una divisa no existente en nuestro diccionario, deberemos indicarle con un mensaje de notificación que la divisa no se encuentra disponible. 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25" name="Google Shape;525;p61"/>
          <p:cNvSpPr txBox="1"/>
          <p:nvPr/>
        </p:nvSpPr>
        <p:spPr>
          <a:xfrm>
            <a:off x="930550" y="468275"/>
            <a:ext cx="2461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" sz="16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ACTIVIDAD EN CLASE</a:t>
            </a:r>
            <a:endParaRPr b="0" i="0" sz="14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62"/>
          <p:cNvSpPr txBox="1"/>
          <p:nvPr/>
        </p:nvSpPr>
        <p:spPr>
          <a:xfrm>
            <a:off x="1461288" y="18102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#Codertraining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31" name="Google Shape;531;p62"/>
          <p:cNvSpPr txBox="1"/>
          <p:nvPr/>
        </p:nvSpPr>
        <p:spPr>
          <a:xfrm>
            <a:off x="475488" y="2696100"/>
            <a:ext cx="81930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¡No dejes para mañana lo que puedes practicar hoy! Te invitamos a revisar la </a:t>
            </a:r>
            <a:r>
              <a:rPr b="1" lang="es" sz="2000" u="sng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  <a:hlinkClick r:id="rId3"/>
              </a:rPr>
              <a:t>Guía de Ejercicios Complementarios</a:t>
            </a:r>
            <a:r>
              <a:rPr lang="es" sz="2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, donde encontrarás un ejercicio para poner en práctica lo visto en la clase de hoy. </a:t>
            </a:r>
            <a:endParaRPr sz="2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532" name="Google Shape;532;p62"/>
          <p:cNvGrpSpPr/>
          <p:nvPr/>
        </p:nvGrpSpPr>
        <p:grpSpPr>
          <a:xfrm>
            <a:off x="4090622" y="793706"/>
            <a:ext cx="962746" cy="962746"/>
            <a:chOff x="3978725" y="468263"/>
            <a:chExt cx="1186525" cy="1186525"/>
          </a:xfrm>
        </p:grpSpPr>
        <p:pic>
          <p:nvPicPr>
            <p:cNvPr id="533" name="Google Shape;533;p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978725" y="468263"/>
              <a:ext cx="1186525" cy="11865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34" name="Google Shape;534;p62"/>
            <p:cNvSpPr/>
            <p:nvPr/>
          </p:nvSpPr>
          <p:spPr>
            <a:xfrm>
              <a:off x="4113300" y="610488"/>
              <a:ext cx="917400" cy="902100"/>
            </a:xfrm>
            <a:prstGeom prst="ellipse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535" name="Google Shape;535;p6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306363" y="795888"/>
              <a:ext cx="531300" cy="5313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8"/>
          <p:cNvSpPr txBox="1"/>
          <p:nvPr/>
        </p:nvSpPr>
        <p:spPr>
          <a:xfrm>
            <a:off x="1461300" y="345975"/>
            <a:ext cx="62214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5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Repositorio Github</a:t>
            </a:r>
            <a:endParaRPr b="1" sz="35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6" name="Google Shape;86;p18"/>
          <p:cNvSpPr/>
          <p:nvPr/>
        </p:nvSpPr>
        <p:spPr>
          <a:xfrm>
            <a:off x="647400" y="1189150"/>
            <a:ext cx="7849200" cy="33174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8"/>
          <p:cNvSpPr txBox="1"/>
          <p:nvPr/>
        </p:nvSpPr>
        <p:spPr>
          <a:xfrm>
            <a:off x="1021500" y="2885850"/>
            <a:ext cx="43005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71475" lvl="0" marL="457200" rtl="0" algn="l">
              <a:spcBef>
                <a:spcPts val="0"/>
              </a:spcBef>
              <a:spcAft>
                <a:spcPts val="0"/>
              </a:spcAft>
              <a:buSzPts val="2250"/>
              <a:buFont typeface="DM Sans"/>
              <a:buChar char="✓"/>
            </a:pPr>
            <a:r>
              <a:rPr lang="es" sz="2250" u="sng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  <a:hlinkClick r:id="rId3"/>
              </a:rPr>
              <a:t>Repositorio Python</a:t>
            </a:r>
            <a:endParaRPr sz="22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8" name="Google Shape;88;p18"/>
          <p:cNvSpPr txBox="1"/>
          <p:nvPr/>
        </p:nvSpPr>
        <p:spPr>
          <a:xfrm>
            <a:off x="1021500" y="1728575"/>
            <a:ext cx="57651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latin typeface="DM Sans"/>
                <a:ea typeface="DM Sans"/>
                <a:cs typeface="DM Sans"/>
                <a:sym typeface="DM Sans"/>
              </a:rPr>
              <a:t>Te dejamos el acceso al Repositorio de Github donde encontrarás todo el material complementario y scripts de la clase. </a:t>
            </a:r>
            <a:endParaRPr sz="180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89" name="Google Shape;89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06400" y="2324100"/>
            <a:ext cx="1162050" cy="116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63"/>
          <p:cNvSpPr txBox="1"/>
          <p:nvPr/>
        </p:nvSpPr>
        <p:spPr>
          <a:xfrm>
            <a:off x="501450" y="853150"/>
            <a:ext cx="7310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Colecciones práctica extra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541" name="Google Shape;541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  <p:sp>
        <p:nvSpPr>
          <p:cNvPr id="542" name="Google Shape;542;p63"/>
          <p:cNvSpPr txBox="1"/>
          <p:nvPr/>
        </p:nvSpPr>
        <p:spPr>
          <a:xfrm>
            <a:off x="580075" y="1538675"/>
            <a:ext cx="8188200" cy="31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1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Consigna</a:t>
            </a:r>
            <a:endParaRPr b="1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1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 partir de una lista realizar las siguientes tareas sin modificar la lista original: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DM Sans"/>
              <a:buAutoNum type="arabicPeriod"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Borrar los elementos duplicados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DM Sans"/>
              <a:buAutoNum type="arabicPeriod"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Ordenar la lista de mayor a menor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DM Sans"/>
              <a:buAutoNum type="arabicPeriod"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Eliminar todos los números impares (  for ---- if (%2==1) ---- pop, remove   )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DM Sans"/>
              <a:buAutoNum type="arabicPeriod"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Realizar una suma de todos los números que quedan (sum(lista))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DM Sans"/>
              <a:buAutoNum type="arabicPeriod"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Añadir como primer elemento de la lista la suma realizada insert(0, suma)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DM Sans"/>
              <a:buAutoNum type="arabicPeriod"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Devolver la lista modificada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DM Sans"/>
              <a:buAutoNum type="arabicPeriod"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Finalmente, después de ejecutar la función, comprueba que la suma de todos los números a partir del segundo, concuerda con el primer número de la lista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s" sz="1350">
                <a:solidFill>
                  <a:schemeClr val="dk1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lista = [29, -5, -12, 17, 5, 24, 5, 12, 23, 16, 12, 5, -12, 17]</a:t>
            </a:r>
            <a:endParaRPr sz="1350">
              <a:solidFill>
                <a:schemeClr val="dk1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s" sz="1350">
                <a:solidFill>
                  <a:schemeClr val="dk1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Nota: Recuerda que para sumar todos los números de una lista puedes usar sum</a:t>
            </a:r>
            <a:endParaRPr b="0" i="0" sz="1350" u="sng" cap="none" strike="noStrike">
              <a:solidFill>
                <a:srgbClr val="83AEFB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543" name="Google Shape;543;p63"/>
          <p:cNvGrpSpPr/>
          <p:nvPr/>
        </p:nvGrpSpPr>
        <p:grpSpPr>
          <a:xfrm>
            <a:off x="7985187" y="266059"/>
            <a:ext cx="660429" cy="660429"/>
            <a:chOff x="5323100" y="2467173"/>
            <a:chExt cx="738900" cy="738900"/>
          </a:xfrm>
        </p:grpSpPr>
        <p:sp>
          <p:nvSpPr>
            <p:cNvPr id="544" name="Google Shape;544;p63"/>
            <p:cNvSpPr/>
            <p:nvPr/>
          </p:nvSpPr>
          <p:spPr>
            <a:xfrm>
              <a:off x="5323100" y="2467173"/>
              <a:ext cx="738900" cy="738900"/>
            </a:xfrm>
            <a:prstGeom prst="ellipse">
              <a:avLst/>
            </a:prstGeom>
            <a:solidFill>
              <a:srgbClr val="393B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pic>
          <p:nvPicPr>
            <p:cNvPr id="545" name="Google Shape;545;p63" title="ícono de desafío complementario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470107" y="2622261"/>
              <a:ext cx="428721" cy="42872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46" name="Google Shape;546;p63"/>
          <p:cNvSpPr txBox="1"/>
          <p:nvPr/>
        </p:nvSpPr>
        <p:spPr>
          <a:xfrm>
            <a:off x="930550" y="315875"/>
            <a:ext cx="2461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47" name="Google Shape;547;p63"/>
          <p:cNvSpPr/>
          <p:nvPr/>
        </p:nvSpPr>
        <p:spPr>
          <a:xfrm>
            <a:off x="580075" y="350675"/>
            <a:ext cx="2175300" cy="365400"/>
          </a:xfrm>
          <a:prstGeom prst="roundRect">
            <a:avLst>
              <a:gd fmla="val 16667" name="adj"/>
            </a:avLst>
          </a:prstGeom>
          <a:solidFill>
            <a:srgbClr val="EAFF6A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solidFill>
                  <a:srgbClr val="000000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Actividad </a:t>
            </a:r>
            <a:r>
              <a:rPr lang="es" sz="1500">
                <a:latin typeface="DM Sans Medium"/>
                <a:ea typeface="DM Sans Medium"/>
                <a:cs typeface="DM Sans Medium"/>
                <a:sym typeface="DM Sans Medium"/>
              </a:rPr>
              <a:t>extra</a:t>
            </a:r>
            <a:r>
              <a:rPr lang="es" sz="1500">
                <a:solidFill>
                  <a:srgbClr val="000000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 Nº </a:t>
            </a:r>
            <a:r>
              <a:rPr lang="es" sz="1500">
                <a:latin typeface="DM Sans Medium"/>
                <a:ea typeface="DM Sans Medium"/>
                <a:cs typeface="DM Sans Medium"/>
                <a:sym typeface="DM Sans Medium"/>
              </a:rPr>
              <a:t>5</a:t>
            </a:r>
            <a:endParaRPr sz="1500"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64"/>
          <p:cNvSpPr txBox="1"/>
          <p:nvPr/>
        </p:nvSpPr>
        <p:spPr>
          <a:xfrm>
            <a:off x="1461300" y="2208625"/>
            <a:ext cx="6221400" cy="16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i="0" lang="es" sz="3500" u="none" cap="none" strike="noStrike">
                <a:solidFill>
                  <a:schemeClr val="dk1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¿Quieres saber más?</a:t>
            </a:r>
            <a:endParaRPr b="1" i="0" sz="3500" u="none" cap="none" strike="noStrike">
              <a:solidFill>
                <a:schemeClr val="dk1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i="0" lang="es" sz="35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Te dejamos material ampliado de la clase</a:t>
            </a:r>
            <a:endParaRPr b="1" i="0" sz="35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553" name="Google Shape;553;p64"/>
          <p:cNvGrpSpPr/>
          <p:nvPr/>
        </p:nvGrpSpPr>
        <p:grpSpPr>
          <a:xfrm>
            <a:off x="4202550" y="994173"/>
            <a:ext cx="738900" cy="738900"/>
            <a:chOff x="4202550" y="994173"/>
            <a:chExt cx="738900" cy="738900"/>
          </a:xfrm>
        </p:grpSpPr>
        <p:sp>
          <p:nvSpPr>
            <p:cNvPr id="554" name="Google Shape;554;p64"/>
            <p:cNvSpPr/>
            <p:nvPr/>
          </p:nvSpPr>
          <p:spPr>
            <a:xfrm>
              <a:off x="4202550" y="99417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55" name="Google Shape;555;p64" title="ícono de material ampliad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346688" y="1138325"/>
              <a:ext cx="450600" cy="4506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65"/>
          <p:cNvSpPr txBox="1"/>
          <p:nvPr/>
        </p:nvSpPr>
        <p:spPr>
          <a:xfrm>
            <a:off x="501450" y="899375"/>
            <a:ext cx="7310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Recursos multimedia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561" name="Google Shape;561;p65"/>
          <p:cNvGrpSpPr/>
          <p:nvPr/>
        </p:nvGrpSpPr>
        <p:grpSpPr>
          <a:xfrm>
            <a:off x="457358" y="468285"/>
            <a:ext cx="431074" cy="431074"/>
            <a:chOff x="4202550" y="994173"/>
            <a:chExt cx="738900" cy="738900"/>
          </a:xfrm>
        </p:grpSpPr>
        <p:sp>
          <p:nvSpPr>
            <p:cNvPr id="562" name="Google Shape;562;p65"/>
            <p:cNvSpPr/>
            <p:nvPr/>
          </p:nvSpPr>
          <p:spPr>
            <a:xfrm>
              <a:off x="4202550" y="99417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63" name="Google Shape;563;p65" title="ícono de material ampliad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346688" y="1138325"/>
              <a:ext cx="450600" cy="4506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64" name="Google Shape;564;p65"/>
          <p:cNvSpPr txBox="1"/>
          <p:nvPr/>
        </p:nvSpPr>
        <p:spPr>
          <a:xfrm>
            <a:off x="930550" y="468275"/>
            <a:ext cx="3199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" sz="16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MATERIAL AMPLIADO</a:t>
            </a:r>
            <a:endParaRPr b="0" i="0" sz="14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65" name="Google Shape;565;p65"/>
          <p:cNvSpPr txBox="1"/>
          <p:nvPr/>
        </p:nvSpPr>
        <p:spPr>
          <a:xfrm>
            <a:off x="559000" y="4675925"/>
            <a:ext cx="7056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100" u="none" cap="none" strike="noStrike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Disponible en nuestro repositorio.</a:t>
            </a:r>
            <a:endParaRPr b="0" i="1" sz="1100" u="sng" cap="none" strike="noStrike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66" name="Google Shape;566;p65"/>
          <p:cNvSpPr txBox="1"/>
          <p:nvPr/>
        </p:nvSpPr>
        <p:spPr>
          <a:xfrm>
            <a:off x="457350" y="1725800"/>
            <a:ext cx="5356800" cy="25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43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Artículo: </a:t>
            </a:r>
            <a:r>
              <a:rPr lang="es" sz="1350" u="sng">
                <a:solidFill>
                  <a:srgbClr val="0563C1"/>
                </a:solidFill>
                <a:latin typeface="DM Sans"/>
                <a:ea typeface="DM Sans"/>
                <a:cs typeface="DM Sans"/>
                <a:sym typeface="DM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Cadenas</a:t>
            </a: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Artículo: </a:t>
            </a:r>
            <a:r>
              <a:rPr lang="es" sz="1350" u="sng">
                <a:solidFill>
                  <a:srgbClr val="0563C1"/>
                </a:solidFill>
                <a:latin typeface="DM Sans"/>
                <a:ea typeface="DM Sans"/>
                <a:cs typeface="DM Sans"/>
                <a:sym typeface="DM San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Listas</a:t>
            </a: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 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Artículo: </a:t>
            </a:r>
            <a:r>
              <a:rPr lang="es" sz="1350" u="sng">
                <a:solidFill>
                  <a:srgbClr val="0563C1"/>
                </a:solidFill>
                <a:latin typeface="DM Sans"/>
                <a:ea typeface="DM Sans"/>
                <a:cs typeface="DM Sans"/>
                <a:sym typeface="DM Sans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Tuplas</a:t>
            </a: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Artículo: </a:t>
            </a:r>
            <a:r>
              <a:rPr lang="es" sz="1350" u="sng">
                <a:solidFill>
                  <a:srgbClr val="0563C1"/>
                </a:solidFill>
                <a:latin typeface="DM Sans"/>
                <a:ea typeface="DM Sans"/>
                <a:cs typeface="DM Sans"/>
                <a:sym typeface="DM Sans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Diccionarios </a:t>
            </a: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 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Artículo: </a:t>
            </a:r>
            <a:r>
              <a:rPr lang="es" sz="1350" u="sng">
                <a:solidFill>
                  <a:srgbClr val="0563C1"/>
                </a:solidFill>
                <a:latin typeface="DM Sans"/>
                <a:ea typeface="DM Sans"/>
                <a:cs typeface="DM Sans"/>
                <a:sym typeface="DM Sans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Conjuntos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350"/>
              <a:buFont typeface="DM Sans"/>
              <a:buChar char="✓"/>
            </a:pPr>
            <a:r>
              <a:rPr lang="es" sz="1350" u="sng">
                <a:solidFill>
                  <a:srgbClr val="0563C1"/>
                </a:solidFill>
                <a:latin typeface="DM Sans"/>
                <a:ea typeface="DM Sans"/>
                <a:cs typeface="DM Sans"/>
                <a:sym typeface="DM Sans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EjemploClas</a:t>
            </a:r>
            <a:r>
              <a:rPr lang="es" sz="1350" u="sng">
                <a:solidFill>
                  <a:srgbClr val="0563C1"/>
                </a:solidFill>
                <a:latin typeface="DM Sans"/>
                <a:ea typeface="DM Sans"/>
                <a:cs typeface="DM Sans"/>
                <a:sym typeface="DM Sans"/>
                <a:hlinkClick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e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1" sz="135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567" name="Google Shape;567;p65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199000" y="3523125"/>
            <a:ext cx="431075" cy="43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66"/>
          <p:cNvSpPr txBox="1"/>
          <p:nvPr/>
        </p:nvSpPr>
        <p:spPr>
          <a:xfrm>
            <a:off x="1461300" y="22023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¿Preguntas?</a:t>
            </a:r>
            <a:endParaRPr b="1" i="0" sz="40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67"/>
          <p:cNvSpPr txBox="1"/>
          <p:nvPr/>
        </p:nvSpPr>
        <p:spPr>
          <a:xfrm>
            <a:off x="1339500" y="693075"/>
            <a:ext cx="6465000" cy="10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Resumen</a:t>
            </a:r>
            <a:r>
              <a:rPr b="1" i="0" lang="es" sz="4000" u="none" cap="none" strike="noStrike">
                <a:solidFill>
                  <a:srgbClr val="DEFC52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endParaRPr b="1" i="0" sz="4000" u="none" cap="none" strike="noStrike">
              <a:solidFill>
                <a:srgbClr val="DEFC5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de la clase hoy</a:t>
            </a:r>
            <a:endParaRPr i="0" sz="40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78" name="Google Shape;578;p67"/>
          <p:cNvSpPr txBox="1"/>
          <p:nvPr/>
        </p:nvSpPr>
        <p:spPr>
          <a:xfrm>
            <a:off x="2109143" y="2502363"/>
            <a:ext cx="4925700" cy="14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4325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FF6A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Listas</a:t>
            </a:r>
            <a:endParaRPr sz="135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FF6A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Tuplas</a:t>
            </a:r>
            <a:endParaRPr sz="135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FF6A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Anidación</a:t>
            </a:r>
            <a:endParaRPr sz="135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EAFF6A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Transformación de colecciones</a:t>
            </a:r>
            <a:endParaRPr sz="135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68"/>
          <p:cNvSpPr txBox="1"/>
          <p:nvPr/>
        </p:nvSpPr>
        <p:spPr>
          <a:xfrm>
            <a:off x="1461300" y="1925250"/>
            <a:ext cx="62214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Opina y valora</a:t>
            </a:r>
            <a:r>
              <a:rPr b="1" i="0" lang="es" sz="4000" u="none" cap="none" strike="noStrike">
                <a:solidFill>
                  <a:srgbClr val="DEFC52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endParaRPr b="1" i="0" sz="4000" u="none" cap="none" strike="noStrike">
              <a:solidFill>
                <a:srgbClr val="DEFC5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esta clase</a:t>
            </a:r>
            <a:endParaRPr b="1" i="0" sz="40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69"/>
          <p:cNvSpPr txBox="1"/>
          <p:nvPr/>
        </p:nvSpPr>
        <p:spPr>
          <a:xfrm>
            <a:off x="2382900" y="2171550"/>
            <a:ext cx="43782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Muchas gracias</a:t>
            </a:r>
            <a:r>
              <a:rPr b="1" i="0" lang="es" sz="40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  <a:endParaRPr b="0" i="0" sz="40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" name="Google Shape;593;p70" title="Hashtag &quot;democratizando la educación&quot;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09675" y="2410500"/>
            <a:ext cx="5924650" cy="32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9"/>
          <p:cNvSpPr txBox="1"/>
          <p:nvPr/>
        </p:nvSpPr>
        <p:spPr>
          <a:xfrm>
            <a:off x="1404863" y="1941375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s" sz="400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Cadenas</a:t>
            </a:r>
            <a:endParaRPr b="1" i="0" sz="40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0"/>
          <p:cNvSpPr/>
          <p:nvPr/>
        </p:nvSpPr>
        <p:spPr>
          <a:xfrm>
            <a:off x="647400" y="1189150"/>
            <a:ext cx="7849200" cy="33174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20"/>
          <p:cNvSpPr txBox="1"/>
          <p:nvPr/>
        </p:nvSpPr>
        <p:spPr>
          <a:xfrm>
            <a:off x="1461300" y="345975"/>
            <a:ext cx="62214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lang="es" sz="35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Upper</a:t>
            </a:r>
            <a:endParaRPr b="1" i="0" sz="35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101" name="Google Shape;101;p20"/>
          <p:cNvGrpSpPr/>
          <p:nvPr/>
        </p:nvGrpSpPr>
        <p:grpSpPr>
          <a:xfrm>
            <a:off x="8328901" y="76198"/>
            <a:ext cx="738900" cy="738900"/>
            <a:chOff x="473351" y="619523"/>
            <a:chExt cx="738900" cy="738900"/>
          </a:xfrm>
        </p:grpSpPr>
        <p:sp>
          <p:nvSpPr>
            <p:cNvPr id="102" name="Google Shape;102;p20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03" name="Google Shape;103;p20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4" name="Google Shape;104;p20"/>
          <p:cNvSpPr txBox="1"/>
          <p:nvPr/>
        </p:nvSpPr>
        <p:spPr>
          <a:xfrm>
            <a:off x="5240700" y="1855950"/>
            <a:ext cx="3088200" cy="16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Esta función integrada sirve para hacer que se devuelva la misma cadena pero con sus caracteres en mayúscula, usando el método </a:t>
            </a:r>
            <a:r>
              <a:rPr b="1" lang="es" sz="1350">
                <a:latin typeface="DM Sans"/>
                <a:ea typeface="DM Sans"/>
                <a:cs typeface="DM Sans"/>
                <a:sym typeface="DM Sans"/>
              </a:rPr>
              <a:t>upper()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. 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Se escribe como: </a:t>
            </a:r>
            <a:r>
              <a:rPr b="1" lang="es" sz="1350">
                <a:latin typeface="DM Sans"/>
                <a:ea typeface="DM Sans"/>
                <a:cs typeface="DM Sans"/>
                <a:sym typeface="DM Sans"/>
              </a:rPr>
              <a:t>string.upper()</a:t>
            </a:r>
            <a:endParaRPr b="1" sz="13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05" name="Google Shape;105;p20"/>
          <p:cNvSpPr txBox="1"/>
          <p:nvPr/>
        </p:nvSpPr>
        <p:spPr>
          <a:xfrm>
            <a:off x="1571825" y="2114450"/>
            <a:ext cx="3000000" cy="1348200"/>
          </a:xfrm>
          <a:prstGeom prst="rect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i="0" lang="es" sz="1350" u="none" cap="none" strike="noStrike">
                <a:solidFill>
                  <a:srgbClr val="770000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&gt;&gt;&gt;</a:t>
            </a:r>
            <a:r>
              <a:rPr i="0" lang="es" sz="1350" u="none" cap="none" strike="noStrike">
                <a:solidFill>
                  <a:srgbClr val="000000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 cadena = “Hola Mundo”</a:t>
            </a:r>
            <a:endParaRPr i="0" sz="1350" u="none" cap="none" strike="noStrike">
              <a:solidFill>
                <a:srgbClr val="000000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i="0" lang="es" sz="1350" u="none" cap="none" strike="noStrike">
                <a:solidFill>
                  <a:srgbClr val="770000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&gt;&gt;&gt;</a:t>
            </a:r>
            <a:r>
              <a:rPr i="0" lang="es" sz="1350" u="none" cap="none" strike="noStrike">
                <a:solidFill>
                  <a:srgbClr val="000000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 cadena.upper()</a:t>
            </a:r>
            <a:endParaRPr i="0" sz="1350" u="none" cap="none" strike="noStrike">
              <a:solidFill>
                <a:srgbClr val="000000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i="0" lang="es" sz="1350" u="none" cap="none" strike="noStrike">
                <a:solidFill>
                  <a:srgbClr val="000000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“HOLA MUNDO”</a:t>
            </a:r>
            <a:endParaRPr i="0" sz="1350" u="none" cap="none" strike="noStrike">
              <a:solidFill>
                <a:srgbClr val="000000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i="0" lang="es" sz="1350" u="none" cap="none" strike="noStrike">
                <a:solidFill>
                  <a:srgbClr val="770000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&gt;&gt;&gt;</a:t>
            </a:r>
            <a:r>
              <a:rPr i="0" lang="es" sz="1350" u="none" cap="none" strike="noStrike">
                <a:solidFill>
                  <a:srgbClr val="000000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 “hola amigo!”.upper()</a:t>
            </a:r>
            <a:endParaRPr i="0" sz="1350" u="none" cap="none" strike="noStrike">
              <a:solidFill>
                <a:srgbClr val="000000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i="0" lang="es" sz="1350" u="none" cap="none" strike="noStrike">
                <a:solidFill>
                  <a:srgbClr val="000000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“HOLA AMIGO!”	</a:t>
            </a:r>
            <a:endParaRPr i="0" sz="1350" u="none" cap="none" strike="noStrike">
              <a:solidFill>
                <a:srgbClr val="000000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1"/>
          <p:cNvSpPr/>
          <p:nvPr/>
        </p:nvSpPr>
        <p:spPr>
          <a:xfrm>
            <a:off x="647400" y="1189150"/>
            <a:ext cx="7849200" cy="33174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21"/>
          <p:cNvSpPr txBox="1"/>
          <p:nvPr/>
        </p:nvSpPr>
        <p:spPr>
          <a:xfrm>
            <a:off x="1461300" y="345975"/>
            <a:ext cx="62214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lang="es" sz="35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Lower</a:t>
            </a:r>
            <a:endParaRPr b="1" i="0" sz="35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112" name="Google Shape;112;p21"/>
          <p:cNvGrpSpPr/>
          <p:nvPr/>
        </p:nvGrpSpPr>
        <p:grpSpPr>
          <a:xfrm>
            <a:off x="8328901" y="76198"/>
            <a:ext cx="738900" cy="738900"/>
            <a:chOff x="473351" y="619523"/>
            <a:chExt cx="738900" cy="738900"/>
          </a:xfrm>
        </p:grpSpPr>
        <p:sp>
          <p:nvSpPr>
            <p:cNvPr id="113" name="Google Shape;113;p21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14" name="Google Shape;114;p21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5" name="Google Shape;115;p21"/>
          <p:cNvSpPr txBox="1"/>
          <p:nvPr/>
        </p:nvSpPr>
        <p:spPr>
          <a:xfrm>
            <a:off x="4725600" y="2236000"/>
            <a:ext cx="3495600" cy="14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Ya vimos cómo convertir a mayúsculas, pero también es útil convertir una cadena de caracteres a minúsculas, usando el método </a:t>
            </a:r>
            <a:r>
              <a:rPr b="1" lang="es" sz="1350">
                <a:latin typeface="DM Sans"/>
                <a:ea typeface="DM Sans"/>
                <a:cs typeface="DM Sans"/>
                <a:sym typeface="DM Sans"/>
              </a:rPr>
              <a:t>lower()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. 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Se escribe como: </a:t>
            </a:r>
            <a:r>
              <a:rPr b="1" lang="es" sz="1350">
                <a:latin typeface="DM Sans"/>
                <a:ea typeface="DM Sans"/>
                <a:cs typeface="DM Sans"/>
                <a:sym typeface="DM Sans"/>
              </a:rPr>
              <a:t>string.lower(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)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16" name="Google Shape;116;p21"/>
          <p:cNvSpPr txBox="1"/>
          <p:nvPr/>
        </p:nvSpPr>
        <p:spPr>
          <a:xfrm>
            <a:off x="1528375" y="2173750"/>
            <a:ext cx="3000000" cy="1348200"/>
          </a:xfrm>
          <a:prstGeom prst="rect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i="0" lang="es" sz="1350" u="none" cap="none" strike="noStrike">
                <a:solidFill>
                  <a:srgbClr val="770000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&gt;&gt;&gt;</a:t>
            </a:r>
            <a:r>
              <a:rPr i="0" lang="es" sz="1350" u="none" cap="none" strike="noStrike">
                <a:solidFill>
                  <a:srgbClr val="000000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 cadena = “Hola Mundo”</a:t>
            </a:r>
            <a:endParaRPr i="0" sz="1350" u="none" cap="none" strike="noStrike">
              <a:solidFill>
                <a:srgbClr val="000000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i="0" lang="es" sz="1350" u="none" cap="none" strike="noStrike">
                <a:solidFill>
                  <a:srgbClr val="770000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&gt;&gt;&gt;</a:t>
            </a:r>
            <a:r>
              <a:rPr i="0" lang="es" sz="1350" u="none" cap="none" strike="noStrike">
                <a:solidFill>
                  <a:srgbClr val="000000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 cadena.lower()</a:t>
            </a:r>
            <a:endParaRPr i="0" sz="1350" u="none" cap="none" strike="noStrike">
              <a:solidFill>
                <a:srgbClr val="000000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i="0" lang="es" sz="1350" u="none" cap="none" strike="noStrike">
                <a:solidFill>
                  <a:srgbClr val="000000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“hola mundo”</a:t>
            </a:r>
            <a:endParaRPr i="0" sz="1350" u="none" cap="none" strike="noStrike">
              <a:solidFill>
                <a:srgbClr val="000000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i="0" lang="es" sz="1350" u="none" cap="none" strike="noStrike">
                <a:solidFill>
                  <a:srgbClr val="770000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&gt;&gt;&gt;</a:t>
            </a:r>
            <a:r>
              <a:rPr i="0" lang="es" sz="1350" u="none" cap="none" strike="noStrike">
                <a:solidFill>
                  <a:srgbClr val="000000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 “HoLa AmIgO!”.lower()</a:t>
            </a:r>
            <a:endParaRPr i="0" sz="1350" u="none" cap="none" strike="noStrike">
              <a:solidFill>
                <a:srgbClr val="000000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i="0" lang="es" sz="1350" u="none" cap="none" strike="noStrike">
                <a:solidFill>
                  <a:srgbClr val="000000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“hola amigo!”</a:t>
            </a:r>
            <a:endParaRPr i="0" sz="1350" u="none" cap="none" strike="noStrike">
              <a:solidFill>
                <a:srgbClr val="000000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2"/>
          <p:cNvSpPr/>
          <p:nvPr/>
        </p:nvSpPr>
        <p:spPr>
          <a:xfrm>
            <a:off x="647400" y="1189150"/>
            <a:ext cx="7849200" cy="33174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22"/>
          <p:cNvSpPr txBox="1"/>
          <p:nvPr/>
        </p:nvSpPr>
        <p:spPr>
          <a:xfrm>
            <a:off x="1461300" y="345975"/>
            <a:ext cx="62214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lang="es" sz="35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Capitalize</a:t>
            </a:r>
            <a:endParaRPr b="1" i="0" sz="35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123" name="Google Shape;123;p22"/>
          <p:cNvGrpSpPr/>
          <p:nvPr/>
        </p:nvGrpSpPr>
        <p:grpSpPr>
          <a:xfrm>
            <a:off x="8328901" y="76198"/>
            <a:ext cx="738900" cy="738900"/>
            <a:chOff x="473351" y="619523"/>
            <a:chExt cx="738900" cy="738900"/>
          </a:xfrm>
        </p:grpSpPr>
        <p:sp>
          <p:nvSpPr>
            <p:cNvPr id="124" name="Google Shape;124;p22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25" name="Google Shape;125;p22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6" name="Google Shape;126;p22"/>
          <p:cNvSpPr txBox="1"/>
          <p:nvPr/>
        </p:nvSpPr>
        <p:spPr>
          <a:xfrm>
            <a:off x="5282800" y="1924300"/>
            <a:ext cx="2874000" cy="22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Esta función integrada sirve para hacer que se devuelva la misma cadena pero con su primer carácter en mayúscula y el resto de caracteres hacerlos minúscula, usando el método </a:t>
            </a:r>
            <a:r>
              <a:rPr b="1" lang="es" sz="1350">
                <a:latin typeface="DM Sans"/>
                <a:ea typeface="DM Sans"/>
                <a:cs typeface="DM Sans"/>
                <a:sym typeface="DM Sans"/>
              </a:rPr>
              <a:t>capitalize()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. 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Se escribe como: </a:t>
            </a:r>
            <a:r>
              <a:rPr b="1" lang="es" sz="1350">
                <a:latin typeface="DM Sans"/>
                <a:ea typeface="DM Sans"/>
                <a:cs typeface="DM Sans"/>
                <a:sym typeface="DM Sans"/>
              </a:rPr>
              <a:t>string.capitalize()</a:t>
            </a:r>
            <a:endParaRPr b="1" sz="13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27" name="Google Shape;127;p22"/>
          <p:cNvSpPr txBox="1"/>
          <p:nvPr/>
        </p:nvSpPr>
        <p:spPr>
          <a:xfrm>
            <a:off x="1110000" y="2173750"/>
            <a:ext cx="3813300" cy="1348200"/>
          </a:xfrm>
          <a:prstGeom prst="rect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i="0" lang="es" sz="1350" u="none" cap="none" strike="noStrike">
                <a:solidFill>
                  <a:srgbClr val="770000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&gt;&gt;&gt;</a:t>
            </a:r>
            <a:r>
              <a:rPr i="0" lang="es" sz="1350" u="none" cap="none" strike="noStrike">
                <a:solidFill>
                  <a:srgbClr val="000000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 cadena = “Hola Mundo”</a:t>
            </a:r>
            <a:endParaRPr i="0" sz="1350" u="none" cap="none" strike="noStrike">
              <a:solidFill>
                <a:srgbClr val="000000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i="0" lang="es" sz="1350" u="none" cap="none" strike="noStrike">
                <a:solidFill>
                  <a:srgbClr val="770000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&gt;&gt;&gt;</a:t>
            </a:r>
            <a:r>
              <a:rPr i="0" lang="es" sz="1350" u="none" cap="none" strike="noStrike">
                <a:solidFill>
                  <a:srgbClr val="000000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 cadena.capitalize()</a:t>
            </a:r>
            <a:endParaRPr i="0" sz="1350" u="none" cap="none" strike="noStrike">
              <a:solidFill>
                <a:srgbClr val="000000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i="0" lang="es" sz="1350" u="none" cap="none" strike="noStrike">
                <a:solidFill>
                  <a:srgbClr val="000000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“Hola mundo”</a:t>
            </a:r>
            <a:endParaRPr i="0" sz="1350" u="none" cap="none" strike="noStrike">
              <a:solidFill>
                <a:srgbClr val="000000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i="0" lang="es" sz="1350" u="none" cap="none" strike="noStrike">
                <a:solidFill>
                  <a:srgbClr val="770000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&gt;&gt;&gt;</a:t>
            </a:r>
            <a:r>
              <a:rPr i="0" lang="es" sz="1350" u="none" cap="none" strike="noStrike">
                <a:solidFill>
                  <a:srgbClr val="000000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 “HoLa AmIgO!”.capitalize()</a:t>
            </a:r>
            <a:endParaRPr i="0" sz="1350" u="none" cap="none" strike="noStrike">
              <a:solidFill>
                <a:srgbClr val="000000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i="0" lang="es" sz="1350" u="none" cap="none" strike="noStrike">
                <a:solidFill>
                  <a:srgbClr val="000000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“Hola amigo!”</a:t>
            </a:r>
            <a:endParaRPr i="0" sz="1350" u="none" cap="none" strike="noStrike">
              <a:solidFill>
                <a:srgbClr val="000000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oder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9DF4E2"/>
      </a:accent1>
      <a:accent2>
        <a:srgbClr val="212121"/>
      </a:accent2>
      <a:accent3>
        <a:srgbClr val="78909C"/>
      </a:accent3>
      <a:accent4>
        <a:srgbClr val="EA90FF"/>
      </a:accent4>
      <a:accent5>
        <a:srgbClr val="83AEFB"/>
      </a:accent5>
      <a:accent6>
        <a:srgbClr val="EAFF6A"/>
      </a:accent6>
      <a:hlink>
        <a:srgbClr val="83AEF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